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embeddedFontLst>
    <p:embeddedFont>
      <p:font typeface="Economica"/>
      <p:regular r:id="rId49"/>
      <p:bold r:id="rId50"/>
      <p:italic r:id="rId51"/>
      <p:boldItalic r:id="rId52"/>
    </p:embeddedFont>
    <p:embeddedFont>
      <p:font typeface="Roboto"/>
      <p:regular r:id="rId53"/>
      <p:bold r:id="rId54"/>
      <p:italic r:id="rId55"/>
      <p:boldItalic r:id="rId56"/>
    </p:embeddedFont>
    <p:embeddedFont>
      <p:font typeface="Open Sans"/>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Economic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penSans-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Economica-italic.fntdata"/><Relationship Id="rId50" Type="http://schemas.openxmlformats.org/officeDocument/2006/relationships/font" Target="fonts/Economica-bold.fntdata"/><Relationship Id="rId53" Type="http://schemas.openxmlformats.org/officeDocument/2006/relationships/font" Target="fonts/Roboto-regular.fntdata"/><Relationship Id="rId52" Type="http://schemas.openxmlformats.org/officeDocument/2006/relationships/font" Target="fonts/Economica-boldItalic.fntdata"/><Relationship Id="rId11" Type="http://schemas.openxmlformats.org/officeDocument/2006/relationships/slide" Target="slides/slide6.xml"/><Relationship Id="rId55" Type="http://schemas.openxmlformats.org/officeDocument/2006/relationships/font" Target="fonts/Roboto-italic.fntdata"/><Relationship Id="rId10" Type="http://schemas.openxmlformats.org/officeDocument/2006/relationships/slide" Target="slides/slide5.xml"/><Relationship Id="rId54" Type="http://schemas.openxmlformats.org/officeDocument/2006/relationships/font" Target="fonts/Roboto-bold.fntdata"/><Relationship Id="rId13" Type="http://schemas.openxmlformats.org/officeDocument/2006/relationships/slide" Target="slides/slide8.xml"/><Relationship Id="rId57" Type="http://schemas.openxmlformats.org/officeDocument/2006/relationships/font" Target="fonts/OpenSans-regular.fntdata"/><Relationship Id="rId12" Type="http://schemas.openxmlformats.org/officeDocument/2006/relationships/slide" Target="slides/slide7.xml"/><Relationship Id="rId56" Type="http://schemas.openxmlformats.org/officeDocument/2006/relationships/font" Target="fonts/Roboto-boldItalic.fntdata"/><Relationship Id="rId15" Type="http://schemas.openxmlformats.org/officeDocument/2006/relationships/slide" Target="slides/slide10.xml"/><Relationship Id="rId59" Type="http://schemas.openxmlformats.org/officeDocument/2006/relationships/font" Target="fonts/OpenSans-italic.fntdata"/><Relationship Id="rId14" Type="http://schemas.openxmlformats.org/officeDocument/2006/relationships/slide" Target="slides/slide9.xml"/><Relationship Id="rId58" Type="http://schemas.openxmlformats.org/officeDocument/2006/relationships/font" Target="fonts/OpenSans-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7f65fd154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7f65fd154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7f65fd154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7f65fd154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7f65fd1549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7f65fd1549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7f65fd1549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7f65fd1549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802383f88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802383f88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7f65fd1549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7f65fd1549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802383f882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802383f882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802383f88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802383f88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802383f882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802383f882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802383f882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802383f882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7f65fd1549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7f65fd1549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802383f88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802383f88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7f65fd1549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7f65fd1549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7f65fd1549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7f65fd1549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802383f882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802383f882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802383f882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802383f882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7f65fd1549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7f65fd1549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802383f882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802383f882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7f65fd1549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7f65fd1549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7f65fd1549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7f65fd1549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7f65fd1549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7f65fd1549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802383f882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802383f882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802383f88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802383f88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7f65fd1549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7f65fd1549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7f65fd1549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7f65fd154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7f65fd1549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7f65fd1549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7f65fd1549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7f65fd1549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7f65fd1549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7f65fd1549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7f65fd1549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7f65fd1549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7f65fd1549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7f65fd1549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7f65fd1549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7f65fd1549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7f65fd1549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7f65fd1549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7f65fd1549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7f65fd1549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7f65fd1549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7f65fd1549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7f65fd1549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7f65fd1549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7f65fd1549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7f65fd1549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7f65fd1549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7f65fd1549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7f65fd1549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7f65fd1549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7f65fd1549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7f65fd154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7f65fd154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7f65fd154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7f65fd154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7f65fd154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7f65fd1549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7f65fd154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7f65fd154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7f65fd154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tcoin"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rgbClr val="FF9900"/>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rgbClr val="FF9900"/>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999999"/>
              </a:buClr>
              <a:buSzPts val="16000"/>
              <a:buNone/>
              <a:defRPr sz="16000">
                <a:solidFill>
                  <a:srgbClr val="999999"/>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rgbClr val="FF9900"/>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rgbClr val="FF9900"/>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999999"/>
              </a:buClr>
              <a:buSzPts val="4200"/>
              <a:buNone/>
              <a:defRPr>
                <a:solidFill>
                  <a:srgbClr val="999999"/>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de.wikipedia.org/wiki/Latein"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2.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hyperlink" Target="https://emojiterra.com/de/konfettibomb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title"/>
          </p:nvPr>
        </p:nvSpPr>
        <p:spPr>
          <a:xfrm>
            <a:off x="265500" y="929275"/>
            <a:ext cx="4045200" cy="1786200"/>
          </a:xfrm>
          <a:prstGeom prst="rect">
            <a:avLst/>
          </a:prstGeom>
          <a:solidFill>
            <a:schemeClr val="lt1"/>
          </a:solidFill>
        </p:spPr>
        <p:txBody>
          <a:bodyPr anchorCtr="0" anchor="b" bIns="91425" lIns="91425" spcFirstLastPara="1" rIns="91425" wrap="square" tIns="91425">
            <a:normAutofit/>
          </a:bodyPr>
          <a:lstStyle/>
          <a:p>
            <a:pPr indent="0" lvl="0" marL="0" rtl="0" algn="ctr">
              <a:spcBef>
                <a:spcPts val="0"/>
              </a:spcBef>
              <a:spcAft>
                <a:spcPts val="0"/>
              </a:spcAft>
              <a:buNone/>
            </a:pPr>
            <a:r>
              <a:rPr lang="de">
                <a:solidFill>
                  <a:srgbClr val="FF9900"/>
                </a:solidFill>
              </a:rPr>
              <a:t>BITCOIN</a:t>
            </a:r>
            <a:r>
              <a:rPr lang="de">
                <a:solidFill>
                  <a:schemeClr val="dk1"/>
                </a:solidFill>
              </a:rPr>
              <a:t>,</a:t>
            </a:r>
            <a:endParaRPr>
              <a:solidFill>
                <a:schemeClr val="dk1"/>
              </a:solidFill>
            </a:endParaRPr>
          </a:p>
          <a:p>
            <a:pPr indent="0" lvl="0" marL="0" rtl="0" algn="ctr">
              <a:spcBef>
                <a:spcPts val="0"/>
              </a:spcBef>
              <a:spcAft>
                <a:spcPts val="0"/>
              </a:spcAft>
              <a:buNone/>
            </a:pPr>
            <a:r>
              <a:t/>
            </a:r>
            <a:endParaRPr/>
          </a:p>
        </p:txBody>
      </p:sp>
      <p:sp>
        <p:nvSpPr>
          <p:cNvPr id="63" name="Google Shape;63;p13"/>
          <p:cNvSpPr txBox="1"/>
          <p:nvPr>
            <p:ph idx="1" type="subTitle"/>
          </p:nvPr>
        </p:nvSpPr>
        <p:spPr>
          <a:xfrm>
            <a:off x="265500" y="2633201"/>
            <a:ext cx="4045200" cy="157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de"/>
              <a:t>die Antwort auf die Geldgeschichte</a:t>
            </a:r>
            <a:endParaRPr/>
          </a:p>
        </p:txBody>
      </p:sp>
      <p:cxnSp>
        <p:nvCxnSpPr>
          <p:cNvPr id="64" name="Google Shape;64;p13"/>
          <p:cNvCxnSpPr/>
          <p:nvPr/>
        </p:nvCxnSpPr>
        <p:spPr>
          <a:xfrm>
            <a:off x="4579475" y="3071050"/>
            <a:ext cx="3903600" cy="0"/>
          </a:xfrm>
          <a:prstGeom prst="straightConnector1">
            <a:avLst/>
          </a:prstGeom>
          <a:noFill/>
          <a:ln cap="flat" cmpd="sng" w="9525">
            <a:solidFill>
              <a:schemeClr val="lt1"/>
            </a:solidFill>
            <a:prstDash val="solid"/>
            <a:round/>
            <a:headEnd len="med" w="med" type="none"/>
            <a:tailEnd len="med" w="med" type="triangle"/>
          </a:ln>
        </p:spPr>
      </p:cxnSp>
      <p:sp>
        <p:nvSpPr>
          <p:cNvPr id="65" name="Google Shape;65;p13"/>
          <p:cNvSpPr txBox="1"/>
          <p:nvPr>
            <p:ph idx="1" type="subTitle"/>
          </p:nvPr>
        </p:nvSpPr>
        <p:spPr>
          <a:xfrm>
            <a:off x="760800" y="3198053"/>
            <a:ext cx="3054600" cy="360000"/>
          </a:xfrm>
          <a:prstGeom prst="rect">
            <a:avLst/>
          </a:prstGeom>
        </p:spPr>
        <p:txBody>
          <a:bodyPr anchorCtr="0" anchor="t" bIns="91425" lIns="91425" spcFirstLastPara="1" rIns="91425" wrap="square" tIns="91425">
            <a:normAutofit fontScale="55000" lnSpcReduction="20000"/>
          </a:bodyPr>
          <a:lstStyle/>
          <a:p>
            <a:pPr indent="0" lvl="0" marL="0" rtl="0" algn="ctr">
              <a:spcBef>
                <a:spcPts val="0"/>
              </a:spcBef>
              <a:spcAft>
                <a:spcPts val="0"/>
              </a:spcAft>
              <a:buNone/>
            </a:pPr>
            <a:r>
              <a:rPr lang="de"/>
              <a:t>ein Einblick von Moritz</a:t>
            </a:r>
            <a:endParaRPr/>
          </a:p>
        </p:txBody>
      </p:sp>
      <p:sp>
        <p:nvSpPr>
          <p:cNvPr id="66" name="Google Shape;66;p13"/>
          <p:cNvSpPr txBox="1"/>
          <p:nvPr>
            <p:ph idx="1" type="subTitle"/>
          </p:nvPr>
        </p:nvSpPr>
        <p:spPr>
          <a:xfrm>
            <a:off x="2183925" y="4338503"/>
            <a:ext cx="3054600" cy="3600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605"/>
              <a:buNone/>
            </a:pPr>
            <a:r>
              <a:rPr lang="de" sz="920"/>
              <a:t>keine Finanzberatung</a:t>
            </a:r>
            <a:endParaRPr sz="920"/>
          </a:p>
        </p:txBody>
      </p:sp>
      <p:pic>
        <p:nvPicPr>
          <p:cNvPr id="67" name="Google Shape;67;p13"/>
          <p:cNvPicPr preferRelativeResize="0"/>
          <p:nvPr/>
        </p:nvPicPr>
        <p:blipFill>
          <a:blip r:embed="rId3">
            <a:alphaModFix/>
          </a:blip>
          <a:stretch>
            <a:fillRect/>
          </a:stretch>
        </p:blipFill>
        <p:spPr>
          <a:xfrm>
            <a:off x="4644225" y="1153925"/>
            <a:ext cx="3566649" cy="1852575"/>
          </a:xfrm>
          <a:prstGeom prst="rect">
            <a:avLst/>
          </a:prstGeom>
          <a:noFill/>
          <a:ln>
            <a:noFill/>
          </a:ln>
        </p:spPr>
      </p:pic>
      <p:cxnSp>
        <p:nvCxnSpPr>
          <p:cNvPr id="68" name="Google Shape;68;p13"/>
          <p:cNvCxnSpPr/>
          <p:nvPr/>
        </p:nvCxnSpPr>
        <p:spPr>
          <a:xfrm>
            <a:off x="668400" y="3071050"/>
            <a:ext cx="39060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68000" y="474125"/>
            <a:ext cx="2808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de"/>
              <a:t>Gold</a:t>
            </a:r>
            <a:endParaRPr/>
          </a:p>
        </p:txBody>
      </p:sp>
      <p:pic>
        <p:nvPicPr>
          <p:cNvPr id="131" name="Google Shape;131;p22"/>
          <p:cNvPicPr preferRelativeResize="0"/>
          <p:nvPr/>
        </p:nvPicPr>
        <p:blipFill>
          <a:blip r:embed="rId3">
            <a:alphaModFix/>
          </a:blip>
          <a:stretch>
            <a:fillRect/>
          </a:stretch>
        </p:blipFill>
        <p:spPr>
          <a:xfrm>
            <a:off x="1388950" y="1808050"/>
            <a:ext cx="2301799" cy="1358025"/>
          </a:xfrm>
          <a:prstGeom prst="rect">
            <a:avLst/>
          </a:prstGeom>
          <a:noFill/>
          <a:ln>
            <a:noFill/>
          </a:ln>
        </p:spPr>
      </p:pic>
      <p:pic>
        <p:nvPicPr>
          <p:cNvPr id="132" name="Google Shape;132;p22"/>
          <p:cNvPicPr preferRelativeResize="0"/>
          <p:nvPr/>
        </p:nvPicPr>
        <p:blipFill>
          <a:blip r:embed="rId4">
            <a:alphaModFix/>
          </a:blip>
          <a:stretch>
            <a:fillRect/>
          </a:stretch>
        </p:blipFill>
        <p:spPr>
          <a:xfrm>
            <a:off x="5108050" y="1329300"/>
            <a:ext cx="2591525" cy="2011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3168000" y="474125"/>
            <a:ext cx="28080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de"/>
              <a:t>Digitales Geld, in Form von Kreditkarten</a:t>
            </a:r>
            <a:endParaRPr/>
          </a:p>
        </p:txBody>
      </p:sp>
      <p:sp>
        <p:nvSpPr>
          <p:cNvPr id="138" name="Google Shape;138;p23"/>
          <p:cNvSpPr txBox="1"/>
          <p:nvPr>
            <p:ph idx="1" type="body"/>
          </p:nvPr>
        </p:nvSpPr>
        <p:spPr>
          <a:xfrm>
            <a:off x="5553650" y="1573950"/>
            <a:ext cx="2808000" cy="2784900"/>
          </a:xfrm>
          <a:prstGeom prst="rect">
            <a:avLst/>
          </a:prstGeom>
          <a:solidFill>
            <a:srgbClr val="FFFFFF"/>
          </a:solidFill>
        </p:spPr>
        <p:txBody>
          <a:bodyPr anchorCtr="0" anchor="t" bIns="91425" lIns="91425" spcFirstLastPara="1" rIns="91425" wrap="square" tIns="91425">
            <a:normAutofit/>
          </a:bodyPr>
          <a:lstStyle/>
          <a:p>
            <a:pPr indent="-304800" lvl="0" marL="457200" rtl="0" algn="l">
              <a:spcBef>
                <a:spcPts val="0"/>
              </a:spcBef>
              <a:spcAft>
                <a:spcPts val="0"/>
              </a:spcAft>
              <a:buSzPts val="1200"/>
              <a:buFont typeface="Roboto"/>
              <a:buChar char="-"/>
            </a:pPr>
            <a:r>
              <a:rPr lang="de">
                <a:highlight>
                  <a:srgbClr val="FFFFFF"/>
                </a:highlight>
                <a:latin typeface="Roboto"/>
                <a:ea typeface="Roboto"/>
                <a:cs typeface="Roboto"/>
                <a:sym typeface="Roboto"/>
              </a:rPr>
              <a:t>erste Kreditkarte 1950 -&gt; URALT</a:t>
            </a:r>
            <a:endParaRPr>
              <a:highlight>
                <a:srgbClr val="FFFFFF"/>
              </a:highlight>
              <a:latin typeface="Roboto"/>
              <a:ea typeface="Roboto"/>
              <a:cs typeface="Roboto"/>
              <a:sym typeface="Roboto"/>
            </a:endParaRPr>
          </a:p>
          <a:p>
            <a:pPr indent="-304800" lvl="0" marL="457200" rtl="0" algn="l">
              <a:spcBef>
                <a:spcPts val="0"/>
              </a:spcBef>
              <a:spcAft>
                <a:spcPts val="0"/>
              </a:spcAft>
              <a:buSzPts val="1200"/>
              <a:buFont typeface="Roboto"/>
              <a:buChar char="-"/>
            </a:pPr>
            <a:r>
              <a:rPr lang="de">
                <a:highlight>
                  <a:srgbClr val="FFFFFF"/>
                </a:highlight>
                <a:latin typeface="Roboto"/>
                <a:ea typeface="Roboto"/>
                <a:cs typeface="Roboto"/>
                <a:sym typeface="Roboto"/>
              </a:rPr>
              <a:t>hohe Gebühren</a:t>
            </a:r>
            <a:endParaRPr>
              <a:highlight>
                <a:srgbClr val="FFFFFF"/>
              </a:highlight>
              <a:latin typeface="Roboto"/>
              <a:ea typeface="Roboto"/>
              <a:cs typeface="Roboto"/>
              <a:sym typeface="Roboto"/>
            </a:endParaRPr>
          </a:p>
          <a:p>
            <a:pPr indent="-304800" lvl="0" marL="457200" rtl="0" algn="l">
              <a:spcBef>
                <a:spcPts val="0"/>
              </a:spcBef>
              <a:spcAft>
                <a:spcPts val="0"/>
              </a:spcAft>
              <a:buSzPts val="1200"/>
              <a:buFont typeface="Roboto"/>
              <a:buChar char="-"/>
            </a:pPr>
            <a:r>
              <a:rPr lang="de">
                <a:highlight>
                  <a:srgbClr val="FFFFFF"/>
                </a:highlight>
                <a:latin typeface="Roboto"/>
                <a:ea typeface="Roboto"/>
                <a:cs typeface="Roboto"/>
                <a:sym typeface="Roboto"/>
              </a:rPr>
              <a:t>viele verschiedene Banken und Zahlungsabwickler</a:t>
            </a:r>
            <a:endParaRPr>
              <a:highlight>
                <a:srgbClr val="FFFFFF"/>
              </a:highlight>
              <a:latin typeface="Roboto"/>
              <a:ea typeface="Roboto"/>
              <a:cs typeface="Roboto"/>
              <a:sym typeface="Roboto"/>
            </a:endParaRPr>
          </a:p>
          <a:p>
            <a:pPr indent="-304800" lvl="0" marL="457200" rtl="0" algn="l">
              <a:spcBef>
                <a:spcPts val="0"/>
              </a:spcBef>
              <a:spcAft>
                <a:spcPts val="0"/>
              </a:spcAft>
              <a:buSzPts val="1200"/>
              <a:buFont typeface="Roboto"/>
              <a:buChar char="-"/>
            </a:pPr>
            <a:r>
              <a:rPr lang="de">
                <a:highlight>
                  <a:srgbClr val="FFFFFF"/>
                </a:highlight>
                <a:latin typeface="Roboto"/>
                <a:ea typeface="Roboto"/>
                <a:cs typeface="Roboto"/>
                <a:sym typeface="Roboto"/>
              </a:rPr>
              <a:t>zentrale Instanzen</a:t>
            </a:r>
            <a:endParaRPr>
              <a:highlight>
                <a:srgbClr val="FFFFFF"/>
              </a:highlight>
              <a:latin typeface="Roboto"/>
              <a:ea typeface="Roboto"/>
              <a:cs typeface="Roboto"/>
              <a:sym typeface="Roboto"/>
            </a:endParaRPr>
          </a:p>
          <a:p>
            <a:pPr indent="-304800" lvl="0" marL="457200" rtl="0" algn="l">
              <a:spcBef>
                <a:spcPts val="0"/>
              </a:spcBef>
              <a:spcAft>
                <a:spcPts val="0"/>
              </a:spcAft>
              <a:buSzPts val="1200"/>
              <a:buFont typeface="Roboto"/>
              <a:buChar char="-"/>
            </a:pPr>
            <a:r>
              <a:rPr lang="de">
                <a:highlight>
                  <a:srgbClr val="FFFFFF"/>
                </a:highlight>
                <a:latin typeface="Roboto"/>
                <a:ea typeface="Roboto"/>
                <a:cs typeface="Roboto"/>
                <a:sym typeface="Roboto"/>
              </a:rPr>
              <a:t>bald CO2 Konto?</a:t>
            </a:r>
            <a:endParaRPr>
              <a:highlight>
                <a:srgbClr val="FFFFFF"/>
              </a:highlight>
              <a:latin typeface="Roboto"/>
              <a:ea typeface="Roboto"/>
              <a:cs typeface="Roboto"/>
              <a:sym typeface="Roboto"/>
            </a:endParaRPr>
          </a:p>
        </p:txBody>
      </p:sp>
      <p:pic>
        <p:nvPicPr>
          <p:cNvPr id="139" name="Google Shape;139;p23"/>
          <p:cNvPicPr preferRelativeResize="0"/>
          <p:nvPr/>
        </p:nvPicPr>
        <p:blipFill>
          <a:blip r:embed="rId3">
            <a:alphaModFix/>
          </a:blip>
          <a:stretch>
            <a:fillRect/>
          </a:stretch>
        </p:blipFill>
        <p:spPr>
          <a:xfrm>
            <a:off x="1275125" y="1573950"/>
            <a:ext cx="2699351" cy="2308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p:nvPr/>
        </p:nvSpPr>
        <p:spPr>
          <a:xfrm>
            <a:off x="3694625" y="0"/>
            <a:ext cx="5449500" cy="5143500"/>
          </a:xfrm>
          <a:prstGeom prst="rect">
            <a:avLst/>
          </a:prstGeom>
          <a:solidFill>
            <a:srgbClr val="9FC5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5" name="Google Shape;145;p24"/>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de"/>
              <a:t>Rai Steine der Yap Inseln</a:t>
            </a:r>
            <a:endParaRPr/>
          </a:p>
        </p:txBody>
      </p:sp>
      <p:sp>
        <p:nvSpPr>
          <p:cNvPr id="146" name="Google Shape;146;p24"/>
          <p:cNvSpPr txBox="1"/>
          <p:nvPr>
            <p:ph idx="1" type="body"/>
          </p:nvPr>
        </p:nvSpPr>
        <p:spPr>
          <a:xfrm>
            <a:off x="311700" y="1408450"/>
            <a:ext cx="2808000" cy="358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Inseln weit auf dem Meer</a:t>
            </a:r>
            <a:endParaRPr/>
          </a:p>
          <a:p>
            <a:pPr indent="-304800" lvl="0" marL="457200" rtl="0" algn="l">
              <a:spcBef>
                <a:spcPts val="1200"/>
              </a:spcBef>
              <a:spcAft>
                <a:spcPts val="0"/>
              </a:spcAft>
              <a:buSzPts val="1200"/>
              <a:buChar char="-"/>
            </a:pPr>
            <a:r>
              <a:rPr lang="de"/>
              <a:t>400km Weg</a:t>
            </a:r>
            <a:endParaRPr/>
          </a:p>
          <a:p>
            <a:pPr indent="-304800" lvl="0" marL="457200" rtl="0" algn="l">
              <a:spcBef>
                <a:spcPts val="0"/>
              </a:spcBef>
              <a:spcAft>
                <a:spcPts val="0"/>
              </a:spcAft>
              <a:buSzPts val="1200"/>
              <a:buChar char="-"/>
            </a:pPr>
            <a:r>
              <a:rPr lang="de"/>
              <a:t>bestimmte Kalksteine</a:t>
            </a:r>
            <a:endParaRPr/>
          </a:p>
          <a:p>
            <a:pPr indent="-304800" lvl="0" marL="457200" rtl="0" algn="l">
              <a:spcBef>
                <a:spcPts val="0"/>
              </a:spcBef>
              <a:spcAft>
                <a:spcPts val="0"/>
              </a:spcAft>
              <a:buSzPts val="1200"/>
              <a:buChar char="-"/>
            </a:pPr>
            <a:r>
              <a:rPr lang="de"/>
              <a:t>max. 5t Gewicht</a:t>
            </a:r>
            <a:endParaRPr/>
          </a:p>
          <a:p>
            <a:pPr indent="-304800" lvl="0" marL="457200" rtl="0" algn="l">
              <a:spcBef>
                <a:spcPts val="0"/>
              </a:spcBef>
              <a:spcAft>
                <a:spcPts val="0"/>
              </a:spcAft>
              <a:buSzPts val="1200"/>
              <a:buChar char="-"/>
            </a:pPr>
            <a:r>
              <a:rPr lang="de"/>
              <a:t>Leute starben</a:t>
            </a:r>
            <a:endParaRPr/>
          </a:p>
          <a:p>
            <a:pPr indent="-304800" lvl="0" marL="457200" rtl="0" algn="l">
              <a:spcBef>
                <a:spcPts val="0"/>
              </a:spcBef>
              <a:spcAft>
                <a:spcPts val="0"/>
              </a:spcAft>
              <a:buSzPts val="1200"/>
              <a:buChar char="-"/>
            </a:pPr>
            <a:r>
              <a:rPr lang="de"/>
              <a:t>5 Tage Reise </a:t>
            </a:r>
            <a:endParaRPr/>
          </a:p>
          <a:p>
            <a:pPr indent="-304800" lvl="0" marL="457200" rtl="0" algn="l">
              <a:spcBef>
                <a:spcPts val="0"/>
              </a:spcBef>
              <a:spcAft>
                <a:spcPts val="0"/>
              </a:spcAft>
              <a:buSzPts val="1200"/>
              <a:buChar char="-"/>
            </a:pPr>
            <a:r>
              <a:rPr lang="de"/>
              <a:t>W</a:t>
            </a:r>
            <a:r>
              <a:rPr lang="de"/>
              <a:t>aren für jeden im Dorf sichtbar</a:t>
            </a:r>
            <a:endParaRPr/>
          </a:p>
          <a:p>
            <a:pPr indent="-304800" lvl="0" marL="457200" rtl="0" algn="l">
              <a:spcBef>
                <a:spcPts val="0"/>
              </a:spcBef>
              <a:spcAft>
                <a:spcPts val="0"/>
              </a:spcAft>
              <a:buSzPts val="1200"/>
              <a:buChar char="-"/>
            </a:pPr>
            <a:r>
              <a:rPr lang="de"/>
              <a:t>Bruchstücke wurden verwendet</a:t>
            </a:r>
            <a:endParaRPr/>
          </a:p>
          <a:p>
            <a:pPr indent="-304800" lvl="0" marL="457200" rtl="0" algn="l">
              <a:spcBef>
                <a:spcPts val="0"/>
              </a:spcBef>
              <a:spcAft>
                <a:spcPts val="0"/>
              </a:spcAft>
              <a:buSzPts val="1200"/>
              <a:buChar char="-"/>
            </a:pPr>
            <a:r>
              <a:rPr lang="de"/>
              <a:t>Transaktion/Kredit wurde im Kopf gemerkt</a:t>
            </a:r>
            <a:endParaRPr/>
          </a:p>
          <a:p>
            <a:pPr indent="-304800" lvl="0" marL="457200" rtl="0" algn="l">
              <a:spcBef>
                <a:spcPts val="0"/>
              </a:spcBef>
              <a:spcAft>
                <a:spcPts val="0"/>
              </a:spcAft>
              <a:buSzPts val="1200"/>
              <a:buChar char="-"/>
            </a:pPr>
            <a:r>
              <a:rPr lang="de"/>
              <a:t>Steine konnte man nicht auf den Yap Inseln finden</a:t>
            </a:r>
            <a:endParaRPr/>
          </a:p>
        </p:txBody>
      </p:sp>
      <p:pic>
        <p:nvPicPr>
          <p:cNvPr id="147" name="Google Shape;147;p24"/>
          <p:cNvPicPr preferRelativeResize="0"/>
          <p:nvPr/>
        </p:nvPicPr>
        <p:blipFill>
          <a:blip r:embed="rId3">
            <a:alphaModFix/>
          </a:blip>
          <a:stretch>
            <a:fillRect/>
          </a:stretch>
        </p:blipFill>
        <p:spPr>
          <a:xfrm>
            <a:off x="7161575" y="339050"/>
            <a:ext cx="1836950" cy="1584750"/>
          </a:xfrm>
          <a:prstGeom prst="rect">
            <a:avLst/>
          </a:prstGeom>
          <a:noFill/>
          <a:ln>
            <a:noFill/>
          </a:ln>
        </p:spPr>
      </p:pic>
      <p:pic>
        <p:nvPicPr>
          <p:cNvPr id="148" name="Google Shape;148;p24"/>
          <p:cNvPicPr preferRelativeResize="0"/>
          <p:nvPr/>
        </p:nvPicPr>
        <p:blipFill>
          <a:blip r:embed="rId4">
            <a:alphaModFix/>
          </a:blip>
          <a:stretch>
            <a:fillRect/>
          </a:stretch>
        </p:blipFill>
        <p:spPr>
          <a:xfrm>
            <a:off x="3937851" y="3289625"/>
            <a:ext cx="2545849" cy="2087924"/>
          </a:xfrm>
          <a:prstGeom prst="rect">
            <a:avLst/>
          </a:prstGeom>
          <a:noFill/>
          <a:ln>
            <a:noFill/>
          </a:ln>
        </p:spPr>
      </p:pic>
      <p:pic>
        <p:nvPicPr>
          <p:cNvPr id="149" name="Google Shape;149;p24"/>
          <p:cNvPicPr preferRelativeResize="0"/>
          <p:nvPr/>
        </p:nvPicPr>
        <p:blipFill>
          <a:blip r:embed="rId5">
            <a:alphaModFix/>
          </a:blip>
          <a:stretch>
            <a:fillRect/>
          </a:stretch>
        </p:blipFill>
        <p:spPr>
          <a:xfrm>
            <a:off x="4747975" y="1601976"/>
            <a:ext cx="4071750" cy="2150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p:nvPr/>
        </p:nvSpPr>
        <p:spPr>
          <a:xfrm>
            <a:off x="-139725" y="-87975"/>
            <a:ext cx="10074900" cy="2587200"/>
          </a:xfrm>
          <a:prstGeom prst="rect">
            <a:avLst/>
          </a:prstGeom>
          <a:gradFill>
            <a:gsLst>
              <a:gs pos="0">
                <a:srgbClr val="DFE9FB"/>
              </a:gs>
              <a:gs pos="100000">
                <a:srgbClr val="6E9BE7"/>
              </a:gs>
            </a:gsLst>
            <a:path path="circle">
              <a:fillToRect b="50%" l="50%" r="50%" t="50%"/>
            </a:path>
            <a:tileRect/>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55" name="Google Shape;155;p25"/>
          <p:cNvSpPr/>
          <p:nvPr/>
        </p:nvSpPr>
        <p:spPr>
          <a:xfrm>
            <a:off x="0" y="2499300"/>
            <a:ext cx="9194400" cy="3029700"/>
          </a:xfrm>
          <a:prstGeom prst="rect">
            <a:avLst/>
          </a:prstGeom>
          <a:solidFill>
            <a:srgbClr val="9FC5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pic>
        <p:nvPicPr>
          <p:cNvPr id="156" name="Google Shape;156;p25"/>
          <p:cNvPicPr preferRelativeResize="0"/>
          <p:nvPr/>
        </p:nvPicPr>
        <p:blipFill>
          <a:blip r:embed="rId3">
            <a:alphaModFix/>
          </a:blip>
          <a:stretch>
            <a:fillRect/>
          </a:stretch>
        </p:blipFill>
        <p:spPr>
          <a:xfrm>
            <a:off x="6887350" y="1395688"/>
            <a:ext cx="1836950" cy="1584750"/>
          </a:xfrm>
          <a:prstGeom prst="rect">
            <a:avLst/>
          </a:prstGeom>
          <a:noFill/>
          <a:ln>
            <a:noFill/>
          </a:ln>
        </p:spPr>
      </p:pic>
      <p:pic>
        <p:nvPicPr>
          <p:cNvPr id="157" name="Google Shape;157;p25"/>
          <p:cNvPicPr preferRelativeResize="0"/>
          <p:nvPr/>
        </p:nvPicPr>
        <p:blipFill>
          <a:blip r:embed="rId4">
            <a:alphaModFix/>
          </a:blip>
          <a:stretch>
            <a:fillRect/>
          </a:stretch>
        </p:blipFill>
        <p:spPr>
          <a:xfrm>
            <a:off x="429500" y="1437100"/>
            <a:ext cx="2239070" cy="1836325"/>
          </a:xfrm>
          <a:prstGeom prst="rect">
            <a:avLst/>
          </a:prstGeom>
          <a:noFill/>
          <a:ln>
            <a:noFill/>
          </a:ln>
        </p:spPr>
      </p:pic>
      <p:pic>
        <p:nvPicPr>
          <p:cNvPr id="158" name="Google Shape;158;p25"/>
          <p:cNvPicPr preferRelativeResize="0"/>
          <p:nvPr/>
        </p:nvPicPr>
        <p:blipFill>
          <a:blip r:embed="rId5">
            <a:alphaModFix/>
          </a:blip>
          <a:stretch>
            <a:fillRect/>
          </a:stretch>
        </p:blipFill>
        <p:spPr>
          <a:xfrm flipH="1">
            <a:off x="2993162" y="1007750"/>
            <a:ext cx="3157675" cy="312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txBox="1"/>
          <p:nvPr>
            <p:ph type="title"/>
          </p:nvPr>
        </p:nvSpPr>
        <p:spPr>
          <a:xfrm>
            <a:off x="2613150" y="474125"/>
            <a:ext cx="38241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de"/>
              <a:t>FIAT MONEY, </a:t>
            </a:r>
            <a:endParaRPr/>
          </a:p>
          <a:p>
            <a:pPr indent="0" lvl="0" marL="0" rtl="0" algn="ctr">
              <a:spcBef>
                <a:spcPts val="0"/>
              </a:spcBef>
              <a:spcAft>
                <a:spcPts val="0"/>
              </a:spcAft>
              <a:buNone/>
            </a:pPr>
            <a:r>
              <a:rPr lang="de" sz="1666"/>
              <a:t>LAST TIME: SINCE 1971</a:t>
            </a:r>
            <a:endParaRPr sz="1666"/>
          </a:p>
        </p:txBody>
      </p:sp>
      <p:sp>
        <p:nvSpPr>
          <p:cNvPr id="164" name="Google Shape;164;p26"/>
          <p:cNvSpPr txBox="1"/>
          <p:nvPr>
            <p:ph idx="1" type="body"/>
          </p:nvPr>
        </p:nvSpPr>
        <p:spPr>
          <a:xfrm>
            <a:off x="940225" y="1320300"/>
            <a:ext cx="3510000" cy="3480300"/>
          </a:xfrm>
          <a:prstGeom prst="rect">
            <a:avLst/>
          </a:prstGeom>
          <a:solidFill>
            <a:srgbClr val="FFFFFF"/>
          </a:solidFill>
        </p:spPr>
        <p:txBody>
          <a:bodyPr anchorCtr="0" anchor="t" bIns="91425" lIns="91425" spcFirstLastPara="1" rIns="91425" wrap="square" tIns="91425">
            <a:normAutofit/>
          </a:bodyPr>
          <a:lstStyle/>
          <a:p>
            <a:pPr indent="-304800" lvl="0" marL="457200" rtl="0" algn="l">
              <a:spcBef>
                <a:spcPts val="0"/>
              </a:spcBef>
              <a:spcAft>
                <a:spcPts val="0"/>
              </a:spcAft>
              <a:buSzPts val="1200"/>
              <a:buFont typeface="Roboto"/>
              <a:buChar char="-"/>
            </a:pPr>
            <a:r>
              <a:rPr lang="de" sz="1050">
                <a:highlight>
                  <a:srgbClr val="FFFFFF"/>
                </a:highlight>
                <a:uFill>
                  <a:noFill/>
                </a:uFill>
                <a:latin typeface="Arial"/>
                <a:ea typeface="Arial"/>
                <a:cs typeface="Arial"/>
                <a:sym typeface="Arial"/>
                <a:hlinkClick r:id="rId3"/>
              </a:rPr>
              <a:t>lateinische</a:t>
            </a:r>
            <a:r>
              <a:rPr lang="de" sz="1050">
                <a:highlight>
                  <a:srgbClr val="FFFFFF"/>
                </a:highlight>
                <a:latin typeface="Arial"/>
                <a:ea typeface="Arial"/>
                <a:cs typeface="Arial"/>
                <a:sym typeface="Arial"/>
              </a:rPr>
              <a:t>s</a:t>
            </a:r>
            <a:r>
              <a:rPr lang="de" sz="1050">
                <a:solidFill>
                  <a:srgbClr val="202122"/>
                </a:solidFill>
                <a:highlight>
                  <a:srgbClr val="FFFFFF"/>
                </a:highlight>
                <a:latin typeface="Arial"/>
                <a:ea typeface="Arial"/>
                <a:cs typeface="Arial"/>
                <a:sym typeface="Arial"/>
              </a:rPr>
              <a:t> Wort </a:t>
            </a:r>
            <a:r>
              <a:rPr i="1" lang="de" sz="1050">
                <a:solidFill>
                  <a:srgbClr val="202122"/>
                </a:solidFill>
                <a:highlight>
                  <a:srgbClr val="FFFFFF"/>
                </a:highlight>
                <a:latin typeface="Arial"/>
                <a:ea typeface="Arial"/>
                <a:cs typeface="Arial"/>
                <a:sym typeface="Arial"/>
              </a:rPr>
              <a:t>fiat</a:t>
            </a:r>
            <a:r>
              <a:rPr lang="de" sz="1050">
                <a:solidFill>
                  <a:srgbClr val="202122"/>
                </a:solidFill>
                <a:highlight>
                  <a:srgbClr val="FFFFFF"/>
                </a:highlight>
                <a:latin typeface="Arial"/>
                <a:ea typeface="Arial"/>
                <a:cs typeface="Arial"/>
                <a:sym typeface="Arial"/>
              </a:rPr>
              <a:t> „Es geschehe! Es werde” - Geld “per Knopfdruck”</a:t>
            </a:r>
            <a:endParaRPr sz="1050">
              <a:solidFill>
                <a:srgbClr val="202122"/>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050">
              <a:solidFill>
                <a:srgbClr val="202122"/>
              </a:solidFill>
              <a:highlight>
                <a:srgbClr val="FFFFFF"/>
              </a:highlight>
              <a:latin typeface="Arial"/>
              <a:ea typeface="Arial"/>
              <a:cs typeface="Arial"/>
              <a:sym typeface="Arial"/>
            </a:endParaRPr>
          </a:p>
          <a:p>
            <a:pPr indent="-295275" lvl="0" marL="457200" rtl="0" algn="l">
              <a:spcBef>
                <a:spcPts val="120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keine richtige Planbarkeit, hohe Zeitpräferenz, Dinge jetzt kaufen</a:t>
            </a:r>
            <a:endParaRPr sz="1050">
              <a:solidFill>
                <a:srgbClr val="202122"/>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050">
              <a:solidFill>
                <a:srgbClr val="202122"/>
              </a:solidFill>
              <a:highlight>
                <a:srgbClr val="FFFFFF"/>
              </a:highlight>
              <a:latin typeface="Arial"/>
              <a:ea typeface="Arial"/>
              <a:cs typeface="Arial"/>
              <a:sym typeface="Arial"/>
            </a:endParaRPr>
          </a:p>
          <a:p>
            <a:pPr indent="-295275" lvl="0" marL="457200" rtl="0" algn="l">
              <a:spcBef>
                <a:spcPts val="120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boom and bust</a:t>
            </a:r>
            <a:endParaRPr sz="1050">
              <a:solidFill>
                <a:srgbClr val="202122"/>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050">
              <a:solidFill>
                <a:srgbClr val="202122"/>
              </a:solidFill>
              <a:highlight>
                <a:srgbClr val="FFFFFF"/>
              </a:highlight>
              <a:latin typeface="Arial"/>
              <a:ea typeface="Arial"/>
              <a:cs typeface="Arial"/>
              <a:sym typeface="Arial"/>
            </a:endParaRPr>
          </a:p>
          <a:p>
            <a:pPr indent="-295275" lvl="0" marL="457200" rtl="0" algn="l">
              <a:spcBef>
                <a:spcPts val="120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Löhne hängen hinterher</a:t>
            </a:r>
            <a:endParaRPr sz="1050">
              <a:solidFill>
                <a:srgbClr val="202122"/>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050">
              <a:solidFill>
                <a:srgbClr val="202122"/>
              </a:solidFill>
              <a:highlight>
                <a:srgbClr val="FFFFFF"/>
              </a:highlight>
              <a:latin typeface="Arial"/>
              <a:ea typeface="Arial"/>
              <a:cs typeface="Arial"/>
              <a:sym typeface="Arial"/>
            </a:endParaRPr>
          </a:p>
          <a:p>
            <a:pPr indent="-295275" lvl="0" marL="457200" rtl="0" algn="l">
              <a:spcBef>
                <a:spcPts val="120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Profit wenn nah an der Quelle</a:t>
            </a:r>
            <a:endParaRPr sz="1050">
              <a:solidFill>
                <a:srgbClr val="202122"/>
              </a:solidFill>
              <a:highlight>
                <a:srgbClr val="FFFFFF"/>
              </a:highlight>
              <a:latin typeface="Arial"/>
              <a:ea typeface="Arial"/>
              <a:cs typeface="Arial"/>
              <a:sym typeface="Arial"/>
            </a:endParaRPr>
          </a:p>
        </p:txBody>
      </p:sp>
      <p:pic>
        <p:nvPicPr>
          <p:cNvPr id="165" name="Google Shape;165;p26"/>
          <p:cNvPicPr preferRelativeResize="0"/>
          <p:nvPr/>
        </p:nvPicPr>
        <p:blipFill>
          <a:blip r:embed="rId4">
            <a:alphaModFix/>
          </a:blip>
          <a:stretch>
            <a:fillRect/>
          </a:stretch>
        </p:blipFill>
        <p:spPr>
          <a:xfrm>
            <a:off x="5449400" y="1320300"/>
            <a:ext cx="2427001" cy="2784899"/>
          </a:xfrm>
          <a:prstGeom prst="rect">
            <a:avLst/>
          </a:prstGeom>
          <a:noFill/>
          <a:ln>
            <a:noFill/>
          </a:ln>
        </p:spPr>
      </p:pic>
      <p:sp>
        <p:nvSpPr>
          <p:cNvPr id="166" name="Google Shape;166;p26"/>
          <p:cNvSpPr txBox="1"/>
          <p:nvPr>
            <p:ph type="title"/>
          </p:nvPr>
        </p:nvSpPr>
        <p:spPr>
          <a:xfrm>
            <a:off x="5283800" y="4195675"/>
            <a:ext cx="2871900" cy="519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de"/>
              <a:t>aka Monopoly Money</a:t>
            </a:r>
            <a:endParaRPr sz="1666"/>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2607975" y="339600"/>
            <a:ext cx="38241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de"/>
              <a:t>CANTILLON EFFEKT</a:t>
            </a:r>
            <a:endParaRPr sz="1666"/>
          </a:p>
        </p:txBody>
      </p:sp>
      <p:sp>
        <p:nvSpPr>
          <p:cNvPr id="172" name="Google Shape;172;p27"/>
          <p:cNvSpPr txBox="1"/>
          <p:nvPr>
            <p:ph idx="1" type="body"/>
          </p:nvPr>
        </p:nvSpPr>
        <p:spPr>
          <a:xfrm>
            <a:off x="2607975" y="1663200"/>
            <a:ext cx="4010400" cy="2626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lang="de" sz="1550">
                <a:solidFill>
                  <a:srgbClr val="202122"/>
                </a:solidFill>
                <a:highlight>
                  <a:srgbClr val="FFFFFF"/>
                </a:highlight>
                <a:latin typeface="Arial"/>
                <a:ea typeface="Arial"/>
                <a:cs typeface="Arial"/>
                <a:sym typeface="Arial"/>
              </a:rPr>
              <a:t>Billiges Geld fließt zuerst in Spekulationsobjekte</a:t>
            </a:r>
            <a:endParaRPr sz="1550">
              <a:solidFill>
                <a:srgbClr val="202122"/>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550">
              <a:solidFill>
                <a:srgbClr val="202122"/>
              </a:solidFill>
              <a:highlight>
                <a:srgbClr val="FFFFFF"/>
              </a:highlight>
              <a:latin typeface="Arial"/>
              <a:ea typeface="Arial"/>
              <a:cs typeface="Arial"/>
              <a:sym typeface="Arial"/>
            </a:endParaRPr>
          </a:p>
          <a:p>
            <a:pPr indent="0" lvl="0" marL="0" rtl="0" algn="l">
              <a:spcBef>
                <a:spcPts val="1200"/>
              </a:spcBef>
              <a:spcAft>
                <a:spcPts val="0"/>
              </a:spcAft>
              <a:buNone/>
            </a:pPr>
            <a:r>
              <a:rPr lang="de" sz="1550">
                <a:solidFill>
                  <a:srgbClr val="202122"/>
                </a:solidFill>
                <a:highlight>
                  <a:srgbClr val="FFFFFF"/>
                </a:highlight>
                <a:latin typeface="Arial"/>
                <a:ea typeface="Arial"/>
                <a:cs typeface="Arial"/>
                <a:sym typeface="Arial"/>
              </a:rPr>
              <a:t>Aktien, Immobilien, Bitcoin, usw..</a:t>
            </a:r>
            <a:endParaRPr sz="1550">
              <a:solidFill>
                <a:srgbClr val="202122"/>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550">
              <a:solidFill>
                <a:srgbClr val="202122"/>
              </a:solidFill>
              <a:highlight>
                <a:srgbClr val="FFFFFF"/>
              </a:highlight>
              <a:latin typeface="Arial"/>
              <a:ea typeface="Arial"/>
              <a:cs typeface="Arial"/>
              <a:sym typeface="Arial"/>
            </a:endParaRPr>
          </a:p>
          <a:p>
            <a:pPr indent="0" lvl="0" marL="0" rtl="0" algn="r">
              <a:spcBef>
                <a:spcPts val="1200"/>
              </a:spcBef>
              <a:spcAft>
                <a:spcPts val="1200"/>
              </a:spcAft>
              <a:buNone/>
            </a:pPr>
            <a:r>
              <a:rPr b="1" lang="de" sz="1550">
                <a:solidFill>
                  <a:schemeClr val="lt1"/>
                </a:solidFill>
                <a:highlight>
                  <a:srgbClr val="FF9900"/>
                </a:highlight>
                <a:latin typeface="Arial"/>
                <a:ea typeface="Arial"/>
                <a:cs typeface="Arial"/>
                <a:sym typeface="Arial"/>
              </a:rPr>
              <a:t>Folge:</a:t>
            </a:r>
            <a:r>
              <a:rPr lang="de" sz="1550">
                <a:solidFill>
                  <a:schemeClr val="lt1"/>
                </a:solidFill>
                <a:highlight>
                  <a:srgbClr val="FF9900"/>
                </a:highlight>
                <a:latin typeface="Arial"/>
                <a:ea typeface="Arial"/>
                <a:cs typeface="Arial"/>
                <a:sym typeface="Arial"/>
              </a:rPr>
              <a:t> Preise steigen dort als erstes stark</a:t>
            </a:r>
            <a:endParaRPr sz="1550">
              <a:solidFill>
                <a:schemeClr val="lt1"/>
              </a:solidFill>
              <a:highlight>
                <a:srgbClr val="FF9900"/>
              </a:highlight>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2607975" y="339600"/>
            <a:ext cx="4662300" cy="2480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de"/>
              <a:t>VERLIERT DAS GELD SEINEN WERT </a:t>
            </a:r>
            <a:r>
              <a:rPr lang="de">
                <a:solidFill>
                  <a:schemeClr val="lt1"/>
                </a:solidFill>
                <a:highlight>
                  <a:srgbClr val="FF9900"/>
                </a:highlight>
              </a:rPr>
              <a:t>WIRD ALLES ANDERE ZU GELD.</a:t>
            </a:r>
            <a:endParaRPr sz="1666">
              <a:solidFill>
                <a:schemeClr val="lt1"/>
              </a:solidFill>
              <a:highlight>
                <a:srgbClr val="FF99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2607975" y="339600"/>
            <a:ext cx="38706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de"/>
              <a:t>Billiges Geld</a:t>
            </a:r>
            <a:endParaRPr sz="1666"/>
          </a:p>
        </p:txBody>
      </p:sp>
      <p:sp>
        <p:nvSpPr>
          <p:cNvPr id="183" name="Google Shape;183;p29"/>
          <p:cNvSpPr txBox="1"/>
          <p:nvPr>
            <p:ph idx="1" type="body"/>
          </p:nvPr>
        </p:nvSpPr>
        <p:spPr>
          <a:xfrm>
            <a:off x="2607975" y="1095300"/>
            <a:ext cx="4010400" cy="31944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lang="de" sz="1550">
                <a:solidFill>
                  <a:srgbClr val="202122"/>
                </a:solidFill>
                <a:highlight>
                  <a:srgbClr val="FFFFFF"/>
                </a:highlight>
                <a:latin typeface="Arial"/>
                <a:ea typeface="Arial"/>
                <a:cs typeface="Arial"/>
                <a:sym typeface="Arial"/>
              </a:rPr>
              <a:t>Banken und Leute verspekulieren sich</a:t>
            </a:r>
            <a:endParaRPr sz="1550">
              <a:solidFill>
                <a:srgbClr val="202122"/>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550">
              <a:solidFill>
                <a:srgbClr val="202122"/>
              </a:solidFill>
              <a:highlight>
                <a:srgbClr val="FFFFFF"/>
              </a:highlight>
              <a:latin typeface="Arial"/>
              <a:ea typeface="Arial"/>
              <a:cs typeface="Arial"/>
              <a:sym typeface="Arial"/>
            </a:endParaRPr>
          </a:p>
          <a:p>
            <a:pPr indent="0" lvl="0" marL="0" rtl="0" algn="l">
              <a:spcBef>
                <a:spcPts val="1200"/>
              </a:spcBef>
              <a:spcAft>
                <a:spcPts val="0"/>
              </a:spcAft>
              <a:buNone/>
            </a:pPr>
            <a:r>
              <a:rPr lang="de" sz="1550">
                <a:solidFill>
                  <a:srgbClr val="202122"/>
                </a:solidFill>
                <a:highlight>
                  <a:srgbClr val="FFFFFF"/>
                </a:highlight>
                <a:latin typeface="Arial"/>
                <a:ea typeface="Arial"/>
                <a:cs typeface="Arial"/>
                <a:sym typeface="Arial"/>
              </a:rPr>
              <a:t>Banken sind zahlungsunfähig</a:t>
            </a:r>
            <a:endParaRPr sz="1550">
              <a:solidFill>
                <a:srgbClr val="202122"/>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550">
              <a:solidFill>
                <a:srgbClr val="202122"/>
              </a:solidFill>
              <a:highlight>
                <a:srgbClr val="FFFFFF"/>
              </a:highlight>
              <a:latin typeface="Arial"/>
              <a:ea typeface="Arial"/>
              <a:cs typeface="Arial"/>
              <a:sym typeface="Arial"/>
            </a:endParaRPr>
          </a:p>
          <a:p>
            <a:pPr indent="0" lvl="0" marL="0" rtl="0" algn="r">
              <a:spcBef>
                <a:spcPts val="1200"/>
              </a:spcBef>
              <a:spcAft>
                <a:spcPts val="1200"/>
              </a:spcAft>
              <a:buNone/>
            </a:pPr>
            <a:r>
              <a:rPr b="1" lang="de" sz="1550">
                <a:solidFill>
                  <a:schemeClr val="lt1"/>
                </a:solidFill>
                <a:highlight>
                  <a:srgbClr val="FF9900"/>
                </a:highlight>
                <a:latin typeface="Arial"/>
                <a:ea typeface="Arial"/>
                <a:cs typeface="Arial"/>
                <a:sym typeface="Arial"/>
              </a:rPr>
              <a:t>Folge:</a:t>
            </a:r>
            <a:r>
              <a:rPr lang="de" sz="1550">
                <a:solidFill>
                  <a:schemeClr val="lt1"/>
                </a:solidFill>
                <a:highlight>
                  <a:srgbClr val="FF9900"/>
                </a:highlight>
                <a:latin typeface="Arial"/>
                <a:ea typeface="Arial"/>
                <a:cs typeface="Arial"/>
                <a:sym typeface="Arial"/>
              </a:rPr>
              <a:t> Banken werden von den Zentralbanken gerettet und frisches Geld wird erzeugt. </a:t>
            </a:r>
            <a:endParaRPr sz="1550">
              <a:solidFill>
                <a:schemeClr val="lt1"/>
              </a:solidFill>
              <a:highlight>
                <a:srgbClr val="FF9900"/>
              </a:highlight>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idx="1" type="body"/>
          </p:nvPr>
        </p:nvSpPr>
        <p:spPr>
          <a:xfrm>
            <a:off x="3168000" y="1179300"/>
            <a:ext cx="2808000" cy="278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sz="1550">
                <a:solidFill>
                  <a:schemeClr val="lt1"/>
                </a:solidFill>
                <a:highlight>
                  <a:srgbClr val="FF9900"/>
                </a:highlight>
                <a:latin typeface="Arial"/>
                <a:ea typeface="Arial"/>
                <a:cs typeface="Arial"/>
                <a:sym typeface="Arial"/>
              </a:rPr>
              <a:t>AKA IRGENDWANN INFLATION </a:t>
            </a:r>
            <a:endParaRPr sz="1550">
              <a:solidFill>
                <a:schemeClr val="lt1"/>
              </a:solidFill>
              <a:highlight>
                <a:srgbClr val="FF9900"/>
              </a:highlight>
              <a:latin typeface="Arial"/>
              <a:ea typeface="Arial"/>
              <a:cs typeface="Arial"/>
              <a:sym typeface="Arial"/>
            </a:endParaRPr>
          </a:p>
          <a:p>
            <a:pPr indent="0" lvl="0" marL="0" rtl="0" algn="ctr">
              <a:spcBef>
                <a:spcPts val="1200"/>
              </a:spcBef>
              <a:spcAft>
                <a:spcPts val="0"/>
              </a:spcAft>
              <a:buNone/>
            </a:pPr>
            <a:r>
              <a:rPr lang="de" sz="1550">
                <a:solidFill>
                  <a:schemeClr val="lt1"/>
                </a:solidFill>
                <a:highlight>
                  <a:srgbClr val="FF9900"/>
                </a:highlight>
                <a:latin typeface="Arial"/>
                <a:ea typeface="Arial"/>
                <a:cs typeface="Arial"/>
                <a:sym typeface="Arial"/>
              </a:rPr>
              <a:t>und </a:t>
            </a:r>
            <a:endParaRPr sz="1550">
              <a:solidFill>
                <a:schemeClr val="lt1"/>
              </a:solidFill>
              <a:highlight>
                <a:srgbClr val="FF9900"/>
              </a:highlight>
              <a:latin typeface="Arial"/>
              <a:ea typeface="Arial"/>
              <a:cs typeface="Arial"/>
              <a:sym typeface="Arial"/>
            </a:endParaRPr>
          </a:p>
          <a:p>
            <a:pPr indent="0" lvl="0" marL="0" rtl="0" algn="r">
              <a:spcBef>
                <a:spcPts val="1200"/>
              </a:spcBef>
              <a:spcAft>
                <a:spcPts val="0"/>
              </a:spcAft>
              <a:buClr>
                <a:schemeClr val="dk1"/>
              </a:buClr>
              <a:buSzPts val="1100"/>
              <a:buFont typeface="Arial"/>
              <a:buNone/>
            </a:pPr>
            <a:r>
              <a:rPr lang="de" sz="1550">
                <a:solidFill>
                  <a:schemeClr val="lt1"/>
                </a:solidFill>
                <a:highlight>
                  <a:srgbClr val="FF9900"/>
                </a:highlight>
                <a:latin typeface="Arial"/>
                <a:ea typeface="Arial"/>
                <a:cs typeface="Arial"/>
                <a:sym typeface="Arial"/>
              </a:rPr>
              <a:t>DER NORMALE BÜRGER BEZAHLT ALLES.</a:t>
            </a:r>
            <a:endParaRPr sz="1550">
              <a:solidFill>
                <a:schemeClr val="lt1"/>
              </a:solidFill>
              <a:highlight>
                <a:srgbClr val="FF9900"/>
              </a:highlight>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ph type="title"/>
          </p:nvPr>
        </p:nvSpPr>
        <p:spPr>
          <a:xfrm>
            <a:off x="1638675" y="474125"/>
            <a:ext cx="65367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de"/>
              <a:t>UND DANN WAR </a:t>
            </a:r>
            <a:r>
              <a:rPr b="1" lang="de">
                <a:solidFill>
                  <a:srgbClr val="FF9900"/>
                </a:solidFill>
              </a:rPr>
              <a:t>BITCOIN</a:t>
            </a:r>
            <a:r>
              <a:rPr b="1" lang="de"/>
              <a:t> DA! </a:t>
            </a:r>
            <a:endParaRPr b="1"/>
          </a:p>
          <a:p>
            <a:pPr indent="0" lvl="0" marL="0" rtl="0" algn="ctr">
              <a:spcBef>
                <a:spcPts val="0"/>
              </a:spcBef>
              <a:spcAft>
                <a:spcPts val="0"/>
              </a:spcAft>
              <a:buNone/>
            </a:pPr>
            <a:r>
              <a:rPr lang="de"/>
              <a:t>(NACH VIELEN FEHLVERSUCHEN VON DIGITALEM GELD)</a:t>
            </a:r>
            <a:endParaRPr/>
          </a:p>
        </p:txBody>
      </p:sp>
      <p:sp>
        <p:nvSpPr>
          <p:cNvPr id="194" name="Google Shape;194;p31"/>
          <p:cNvSpPr txBox="1"/>
          <p:nvPr>
            <p:ph idx="1" type="body"/>
          </p:nvPr>
        </p:nvSpPr>
        <p:spPr>
          <a:xfrm>
            <a:off x="1466650" y="1399400"/>
            <a:ext cx="6630900" cy="27849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lang="de"/>
              <a:t>Satoshi Nakamoto veröffentlicht 2008 als Antwort auf die Krise das Bitcoin Whitepaper / Konzept</a:t>
            </a:r>
            <a:endParaRPr/>
          </a:p>
          <a:p>
            <a:pPr indent="-304800" lvl="0" marL="457200" rtl="0" algn="l">
              <a:spcBef>
                <a:spcPts val="0"/>
              </a:spcBef>
              <a:spcAft>
                <a:spcPts val="0"/>
              </a:spcAft>
              <a:buSzPts val="1200"/>
              <a:buChar char="-"/>
            </a:pPr>
            <a:r>
              <a:rPr lang="de"/>
              <a:t>kurze Zeit später geht Bitcoin online</a:t>
            </a:r>
            <a:endParaRPr/>
          </a:p>
          <a:p>
            <a:pPr indent="-304800" lvl="0" marL="457200" rtl="0" algn="l">
              <a:spcBef>
                <a:spcPts val="0"/>
              </a:spcBef>
              <a:spcAft>
                <a:spcPts val="0"/>
              </a:spcAft>
              <a:buSzPts val="1200"/>
              <a:buChar char="-"/>
            </a:pPr>
            <a:r>
              <a:rPr lang="de"/>
              <a:t>2011 verschwindet Satoshi einfach</a:t>
            </a:r>
            <a:endParaRPr/>
          </a:p>
        </p:txBody>
      </p:sp>
      <p:pic>
        <p:nvPicPr>
          <p:cNvPr id="195" name="Google Shape;195;p31"/>
          <p:cNvPicPr preferRelativeResize="0"/>
          <p:nvPr/>
        </p:nvPicPr>
        <p:blipFill>
          <a:blip r:embed="rId3">
            <a:alphaModFix/>
          </a:blip>
          <a:stretch>
            <a:fillRect/>
          </a:stretch>
        </p:blipFill>
        <p:spPr>
          <a:xfrm>
            <a:off x="1910274" y="2361725"/>
            <a:ext cx="5649350" cy="27093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2830596" y="368309"/>
            <a:ext cx="1423200" cy="4442700"/>
          </a:xfrm>
          <a:prstGeom prst="rect">
            <a:avLst/>
          </a:prstGeom>
          <a:solidFill>
            <a:schemeClr val="lt1"/>
          </a:solidFill>
        </p:spPr>
        <p:txBody>
          <a:bodyPr anchorCtr="0" anchor="b" bIns="91425" lIns="91425" spcFirstLastPara="1" rIns="91425" wrap="square" tIns="91425">
            <a:normAutofit/>
          </a:bodyPr>
          <a:lstStyle/>
          <a:p>
            <a:pPr indent="0" lvl="0" marL="0" rtl="0" algn="r">
              <a:spcBef>
                <a:spcPts val="0"/>
              </a:spcBef>
              <a:spcAft>
                <a:spcPts val="0"/>
              </a:spcAft>
              <a:buNone/>
            </a:pPr>
            <a:r>
              <a:rPr lang="de">
                <a:solidFill>
                  <a:srgbClr val="FF9900"/>
                </a:solidFill>
              </a:rPr>
              <a:t>WAS </a:t>
            </a:r>
            <a:endParaRPr>
              <a:solidFill>
                <a:srgbClr val="FF9900"/>
              </a:solidFill>
            </a:endParaRPr>
          </a:p>
          <a:p>
            <a:pPr indent="0" lvl="0" marL="0" rtl="0" algn="r">
              <a:spcBef>
                <a:spcPts val="0"/>
              </a:spcBef>
              <a:spcAft>
                <a:spcPts val="0"/>
              </a:spcAft>
              <a:buNone/>
            </a:pPr>
            <a:r>
              <a:rPr lang="de">
                <a:solidFill>
                  <a:srgbClr val="FF9900"/>
                </a:solidFill>
              </a:rPr>
              <a:t>MACHT </a:t>
            </a:r>
            <a:endParaRPr>
              <a:solidFill>
                <a:srgbClr val="FF9900"/>
              </a:solidFill>
            </a:endParaRPr>
          </a:p>
          <a:p>
            <a:pPr indent="0" lvl="0" marL="0" rtl="0" algn="r">
              <a:spcBef>
                <a:spcPts val="0"/>
              </a:spcBef>
              <a:spcAft>
                <a:spcPts val="0"/>
              </a:spcAft>
              <a:buNone/>
            </a:pPr>
            <a:r>
              <a:rPr lang="de">
                <a:solidFill>
                  <a:srgbClr val="FF9900"/>
                </a:solidFill>
              </a:rPr>
              <a:t>GUTES </a:t>
            </a:r>
            <a:endParaRPr>
              <a:solidFill>
                <a:srgbClr val="FF9900"/>
              </a:solidFill>
            </a:endParaRPr>
          </a:p>
          <a:p>
            <a:pPr indent="0" lvl="0" marL="0" rtl="0" algn="r">
              <a:spcBef>
                <a:spcPts val="0"/>
              </a:spcBef>
              <a:spcAft>
                <a:spcPts val="0"/>
              </a:spcAft>
              <a:buNone/>
            </a:pPr>
            <a:r>
              <a:rPr lang="de">
                <a:solidFill>
                  <a:srgbClr val="FF9900"/>
                </a:solidFill>
              </a:rPr>
              <a:t>GELD </a:t>
            </a:r>
            <a:endParaRPr>
              <a:solidFill>
                <a:srgbClr val="FF9900"/>
              </a:solidFill>
            </a:endParaRPr>
          </a:p>
          <a:p>
            <a:pPr indent="0" lvl="0" marL="0" rtl="0" algn="r">
              <a:spcBef>
                <a:spcPts val="0"/>
              </a:spcBef>
              <a:spcAft>
                <a:spcPts val="0"/>
              </a:spcAft>
              <a:buNone/>
            </a:pPr>
            <a:r>
              <a:rPr lang="de">
                <a:solidFill>
                  <a:srgbClr val="FF9900"/>
                </a:solidFill>
              </a:rPr>
              <a:t>AUS?</a:t>
            </a:r>
            <a:endParaRPr>
              <a:solidFill>
                <a:schemeClr val="dk1"/>
              </a:solidFill>
            </a:endParaRPr>
          </a:p>
          <a:p>
            <a:pPr indent="0" lvl="0" marL="0" rtl="0" algn="r">
              <a:spcBef>
                <a:spcPts val="0"/>
              </a:spcBef>
              <a:spcAft>
                <a:spcPts val="0"/>
              </a:spcAft>
              <a:buNone/>
            </a:pPr>
            <a:r>
              <a:t/>
            </a:r>
            <a:endParaRPr/>
          </a:p>
        </p:txBody>
      </p:sp>
      <p:sp>
        <p:nvSpPr>
          <p:cNvPr id="74" name="Google Shape;74;p14"/>
          <p:cNvSpPr txBox="1"/>
          <p:nvPr/>
        </p:nvSpPr>
        <p:spPr>
          <a:xfrm>
            <a:off x="455355" y="559944"/>
            <a:ext cx="1423200" cy="3263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20000">
                <a:solidFill>
                  <a:srgbClr val="FF9900"/>
                </a:solidFill>
                <a:latin typeface="Open Sans"/>
                <a:ea typeface="Open Sans"/>
                <a:cs typeface="Open Sans"/>
                <a:sym typeface="Open Sans"/>
              </a:rPr>
              <a:t>?</a:t>
            </a:r>
            <a:endParaRPr sz="20000">
              <a:solidFill>
                <a:srgbClr val="FF9900"/>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ph type="title"/>
          </p:nvPr>
        </p:nvSpPr>
        <p:spPr>
          <a:xfrm>
            <a:off x="1638675" y="474125"/>
            <a:ext cx="65367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de"/>
              <a:t>UND DANN WAR </a:t>
            </a:r>
            <a:r>
              <a:rPr b="1" lang="de">
                <a:solidFill>
                  <a:srgbClr val="FF9900"/>
                </a:solidFill>
              </a:rPr>
              <a:t>BITCOIN</a:t>
            </a:r>
            <a:r>
              <a:rPr b="1" lang="de"/>
              <a:t> DA! </a:t>
            </a:r>
            <a:endParaRPr b="1"/>
          </a:p>
          <a:p>
            <a:pPr indent="0" lvl="0" marL="0" rtl="0" algn="l">
              <a:spcBef>
                <a:spcPts val="0"/>
              </a:spcBef>
              <a:spcAft>
                <a:spcPts val="0"/>
              </a:spcAft>
              <a:buNone/>
            </a:pPr>
            <a:r>
              <a:t/>
            </a:r>
            <a:endParaRPr/>
          </a:p>
        </p:txBody>
      </p:sp>
      <p:sp>
        <p:nvSpPr>
          <p:cNvPr id="201" name="Google Shape;201;p32"/>
          <p:cNvSpPr txBox="1"/>
          <p:nvPr>
            <p:ph idx="1" type="body"/>
          </p:nvPr>
        </p:nvSpPr>
        <p:spPr>
          <a:xfrm>
            <a:off x="1090300" y="1399400"/>
            <a:ext cx="3110400" cy="3435300"/>
          </a:xfrm>
          <a:prstGeom prst="rect">
            <a:avLst/>
          </a:prstGeom>
          <a:solidFill>
            <a:srgbClr val="FFFFFF"/>
          </a:solidFill>
        </p:spPr>
        <p:txBody>
          <a:bodyPr anchorCtr="0" anchor="t" bIns="91425" lIns="91425" spcFirstLastPara="1" rIns="91425" wrap="square" tIns="91425">
            <a:normAutofit/>
          </a:bodyPr>
          <a:lstStyle/>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begrenzt</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Wertaufbewahrung</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dezentral</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kein Kopf</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weltweit</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transparent, pseudonym</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Open Source</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unendlich teilbar</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kein Vertrauensproblem</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Wert gekoppelt an Energie</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homogen</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fälschungssicher und unveränderbar</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transportabel</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günstig</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unabhängig</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24/7 für Dich da</a:t>
            </a:r>
            <a:endParaRPr sz="1050">
              <a:solidFill>
                <a:srgbClr val="202122"/>
              </a:solidFill>
              <a:highlight>
                <a:srgbClr val="FFFFFF"/>
              </a:highlight>
              <a:latin typeface="Arial"/>
              <a:ea typeface="Arial"/>
              <a:cs typeface="Arial"/>
              <a:sym typeface="Arial"/>
            </a:endParaRPr>
          </a:p>
        </p:txBody>
      </p:sp>
      <p:sp>
        <p:nvSpPr>
          <p:cNvPr id="202" name="Google Shape;202;p32"/>
          <p:cNvSpPr txBox="1"/>
          <p:nvPr>
            <p:ph idx="1" type="body"/>
          </p:nvPr>
        </p:nvSpPr>
        <p:spPr>
          <a:xfrm>
            <a:off x="5289600" y="2987975"/>
            <a:ext cx="3048600" cy="2784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de"/>
              <a:t>BITCOIN: THE MONEY OF THE PEOPLE</a:t>
            </a:r>
            <a:endParaRPr/>
          </a:p>
        </p:txBody>
      </p:sp>
      <p:pic>
        <p:nvPicPr>
          <p:cNvPr id="203" name="Google Shape;203;p32"/>
          <p:cNvPicPr preferRelativeResize="0"/>
          <p:nvPr/>
        </p:nvPicPr>
        <p:blipFill>
          <a:blip r:embed="rId3">
            <a:alphaModFix/>
          </a:blip>
          <a:stretch>
            <a:fillRect/>
          </a:stretch>
        </p:blipFill>
        <p:spPr>
          <a:xfrm>
            <a:off x="6202700" y="1580400"/>
            <a:ext cx="1222400" cy="1222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3"/>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de"/>
              <a:t>BITCOIN EIGENSCHAFTEN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4"/>
          <p:cNvSpPr txBox="1"/>
          <p:nvPr>
            <p:ph idx="1" type="body"/>
          </p:nvPr>
        </p:nvSpPr>
        <p:spPr>
          <a:xfrm>
            <a:off x="1090300" y="1399400"/>
            <a:ext cx="2808000" cy="2784900"/>
          </a:xfrm>
          <a:prstGeom prst="rect">
            <a:avLst/>
          </a:prstGeom>
          <a:solidFill>
            <a:srgbClr val="FFFFFF"/>
          </a:solidFill>
        </p:spPr>
        <p:txBody>
          <a:bodyPr anchorCtr="0" anchor="t" bIns="91425" lIns="91425" spcFirstLastPara="1" rIns="91425" wrap="square" tIns="91425">
            <a:normAutofit/>
          </a:bodyPr>
          <a:lstStyle/>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ca. jede 10 Minuten ein Block</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Transaktionen im Block</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jeder Block max. ca. 4mB</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alle Blöcke sind miteinander durch Hashes verknüpft</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älterer Block sicherer</a:t>
            </a:r>
            <a:endParaRPr sz="1050">
              <a:solidFill>
                <a:srgbClr val="202122"/>
              </a:solidFill>
              <a:highlight>
                <a:srgbClr val="FFFFFF"/>
              </a:highlight>
              <a:latin typeface="Arial"/>
              <a:ea typeface="Arial"/>
              <a:cs typeface="Arial"/>
              <a:sym typeface="Arial"/>
            </a:endParaRPr>
          </a:p>
          <a:p>
            <a:pPr indent="0" lvl="0" marL="457200" rtl="0" algn="l">
              <a:spcBef>
                <a:spcPts val="1200"/>
              </a:spcBef>
              <a:spcAft>
                <a:spcPts val="1200"/>
              </a:spcAft>
              <a:buNone/>
            </a:pPr>
            <a:r>
              <a:t/>
            </a:r>
            <a:endParaRPr sz="1050">
              <a:solidFill>
                <a:srgbClr val="202122"/>
              </a:solidFill>
              <a:highlight>
                <a:srgbClr val="FFFFFF"/>
              </a:highlight>
              <a:latin typeface="Arial"/>
              <a:ea typeface="Arial"/>
              <a:cs typeface="Arial"/>
              <a:sym typeface="Arial"/>
            </a:endParaRPr>
          </a:p>
        </p:txBody>
      </p:sp>
      <p:sp>
        <p:nvSpPr>
          <p:cNvPr id="214" name="Google Shape;214;p34"/>
          <p:cNvSpPr txBox="1"/>
          <p:nvPr>
            <p:ph type="title"/>
          </p:nvPr>
        </p:nvSpPr>
        <p:spPr>
          <a:xfrm>
            <a:off x="1303650" y="468950"/>
            <a:ext cx="65367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de"/>
              <a:t>BLOCKCHAIN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5"/>
          <p:cNvSpPr txBox="1"/>
          <p:nvPr>
            <p:ph type="title"/>
          </p:nvPr>
        </p:nvSpPr>
        <p:spPr>
          <a:xfrm>
            <a:off x="1303650" y="468950"/>
            <a:ext cx="65367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de"/>
              <a:t>BLOCKCHAIN</a:t>
            </a:r>
            <a:endParaRPr/>
          </a:p>
        </p:txBody>
      </p:sp>
      <p:sp>
        <p:nvSpPr>
          <p:cNvPr id="220" name="Google Shape;220;p35"/>
          <p:cNvSpPr txBox="1"/>
          <p:nvPr>
            <p:ph idx="1" type="body"/>
          </p:nvPr>
        </p:nvSpPr>
        <p:spPr>
          <a:xfrm>
            <a:off x="1090300" y="1399400"/>
            <a:ext cx="2808000" cy="2784900"/>
          </a:xfrm>
          <a:prstGeom prst="rect">
            <a:avLst/>
          </a:prstGeom>
          <a:solidFill>
            <a:srgbClr val="FFFFFF"/>
          </a:solidFill>
        </p:spPr>
        <p:txBody>
          <a:bodyPr anchorCtr="0" anchor="t" bIns="91425" lIns="91425" spcFirstLastPara="1" rIns="91425" wrap="square" tIns="91425">
            <a:normAutofit/>
          </a:bodyPr>
          <a:lstStyle/>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ca. jede 10 Minuten ein Block</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Transaktionen im Block</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jeder Block max. ca. 4mB</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alle Blöcke sind miteinander durch Hashes verknüpft</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älterer Block sicherer</a:t>
            </a:r>
            <a:endParaRPr sz="1050">
              <a:solidFill>
                <a:srgbClr val="202122"/>
              </a:solidFill>
              <a:highlight>
                <a:srgbClr val="FFFFFF"/>
              </a:highlight>
              <a:latin typeface="Arial"/>
              <a:ea typeface="Arial"/>
              <a:cs typeface="Arial"/>
              <a:sym typeface="Arial"/>
            </a:endParaRPr>
          </a:p>
          <a:p>
            <a:pPr indent="0" lvl="0" marL="457200" rtl="0" algn="l">
              <a:spcBef>
                <a:spcPts val="1200"/>
              </a:spcBef>
              <a:spcAft>
                <a:spcPts val="1200"/>
              </a:spcAft>
              <a:buNone/>
            </a:pPr>
            <a:r>
              <a:t/>
            </a:r>
            <a:endParaRPr sz="1050">
              <a:solidFill>
                <a:srgbClr val="202122"/>
              </a:solidFill>
              <a:highlight>
                <a:srgbClr val="FFFFFF"/>
              </a:highlight>
              <a:latin typeface="Arial"/>
              <a:ea typeface="Arial"/>
              <a:cs typeface="Arial"/>
              <a:sym typeface="Arial"/>
            </a:endParaRPr>
          </a:p>
        </p:txBody>
      </p:sp>
      <p:sp>
        <p:nvSpPr>
          <p:cNvPr id="221" name="Google Shape;221;p35"/>
          <p:cNvSpPr txBox="1"/>
          <p:nvPr>
            <p:ph idx="1" type="body"/>
          </p:nvPr>
        </p:nvSpPr>
        <p:spPr>
          <a:xfrm>
            <a:off x="4808325" y="1484600"/>
            <a:ext cx="3398400" cy="278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sz="1550">
                <a:solidFill>
                  <a:schemeClr val="lt1"/>
                </a:solidFill>
                <a:highlight>
                  <a:srgbClr val="FF9900"/>
                </a:highlight>
                <a:latin typeface="Arial"/>
                <a:ea typeface="Arial"/>
                <a:cs typeface="Arial"/>
                <a:sym typeface="Arial"/>
              </a:rPr>
              <a:t>HASH:</a:t>
            </a:r>
            <a:endParaRPr sz="1550">
              <a:solidFill>
                <a:schemeClr val="lt1"/>
              </a:solidFill>
              <a:highlight>
                <a:srgbClr val="FF9900"/>
              </a:highlight>
              <a:latin typeface="Arial"/>
              <a:ea typeface="Arial"/>
              <a:cs typeface="Arial"/>
              <a:sym typeface="Arial"/>
            </a:endParaRPr>
          </a:p>
          <a:p>
            <a:pPr indent="0" lvl="0" marL="0" rtl="0" algn="l">
              <a:spcBef>
                <a:spcPts val="1200"/>
              </a:spcBef>
              <a:spcAft>
                <a:spcPts val="0"/>
              </a:spcAft>
              <a:buNone/>
            </a:pPr>
            <a:r>
              <a:rPr lang="de" sz="1550">
                <a:solidFill>
                  <a:schemeClr val="lt1"/>
                </a:solidFill>
                <a:highlight>
                  <a:srgbClr val="FF9900"/>
                </a:highlight>
                <a:latin typeface="Arial"/>
                <a:ea typeface="Arial"/>
                <a:cs typeface="Arial"/>
                <a:sym typeface="Arial"/>
              </a:rPr>
              <a:t>BAUM = xx87nc487xwx8n7x94ded</a:t>
            </a:r>
            <a:endParaRPr sz="1550">
              <a:solidFill>
                <a:schemeClr val="lt1"/>
              </a:solidFill>
              <a:highlight>
                <a:srgbClr val="FF9900"/>
              </a:highlight>
              <a:latin typeface="Arial"/>
              <a:ea typeface="Arial"/>
              <a:cs typeface="Arial"/>
              <a:sym typeface="Arial"/>
            </a:endParaRPr>
          </a:p>
          <a:p>
            <a:pPr indent="0" lvl="0" marL="0" rtl="0" algn="l">
              <a:spcBef>
                <a:spcPts val="1200"/>
              </a:spcBef>
              <a:spcAft>
                <a:spcPts val="0"/>
              </a:spcAft>
              <a:buNone/>
            </a:pPr>
            <a:r>
              <a:t/>
            </a:r>
            <a:endParaRPr sz="1550">
              <a:solidFill>
                <a:schemeClr val="lt1"/>
              </a:solidFill>
              <a:highlight>
                <a:srgbClr val="FF9900"/>
              </a:highlight>
              <a:latin typeface="Arial"/>
              <a:ea typeface="Arial"/>
              <a:cs typeface="Arial"/>
              <a:sym typeface="Arial"/>
            </a:endParaRPr>
          </a:p>
          <a:p>
            <a:pPr indent="0" lvl="0" marL="0" rtl="0" algn="l">
              <a:spcBef>
                <a:spcPts val="1200"/>
              </a:spcBef>
              <a:spcAft>
                <a:spcPts val="1200"/>
              </a:spcAft>
              <a:buNone/>
            </a:pPr>
            <a:r>
              <a:rPr lang="de" sz="1550">
                <a:solidFill>
                  <a:schemeClr val="lt1"/>
                </a:solidFill>
                <a:highlight>
                  <a:srgbClr val="FF9900"/>
                </a:highlight>
                <a:latin typeface="Arial"/>
                <a:ea typeface="Arial"/>
                <a:cs typeface="Arial"/>
                <a:sym typeface="Arial"/>
              </a:rPr>
              <a:t>BUM = h789fs7h78h91hjhuxogw</a:t>
            </a:r>
            <a:endParaRPr sz="1550">
              <a:solidFill>
                <a:schemeClr val="lt1"/>
              </a:solidFill>
              <a:highlight>
                <a:srgbClr val="FF9900"/>
              </a:highlight>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6"/>
          <p:cNvSpPr txBox="1"/>
          <p:nvPr>
            <p:ph type="title"/>
          </p:nvPr>
        </p:nvSpPr>
        <p:spPr>
          <a:xfrm>
            <a:off x="1303650" y="468950"/>
            <a:ext cx="65367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de"/>
              <a:t>BLOCKCHAIN</a:t>
            </a:r>
            <a:endParaRPr/>
          </a:p>
        </p:txBody>
      </p:sp>
      <p:pic>
        <p:nvPicPr>
          <p:cNvPr id="227" name="Google Shape;227;p36"/>
          <p:cNvPicPr preferRelativeResize="0"/>
          <p:nvPr/>
        </p:nvPicPr>
        <p:blipFill>
          <a:blip r:embed="rId3">
            <a:alphaModFix/>
          </a:blip>
          <a:stretch>
            <a:fillRect/>
          </a:stretch>
        </p:blipFill>
        <p:spPr>
          <a:xfrm>
            <a:off x="100462" y="1331920"/>
            <a:ext cx="9144001" cy="299711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7"/>
          <p:cNvSpPr txBox="1"/>
          <p:nvPr>
            <p:ph type="title"/>
          </p:nvPr>
        </p:nvSpPr>
        <p:spPr>
          <a:xfrm>
            <a:off x="1303650" y="468950"/>
            <a:ext cx="65367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de"/>
              <a:t>BLOCKCHAIN</a:t>
            </a:r>
            <a:endParaRPr/>
          </a:p>
        </p:txBody>
      </p:sp>
      <p:pic>
        <p:nvPicPr>
          <p:cNvPr id="233" name="Google Shape;233;p37"/>
          <p:cNvPicPr preferRelativeResize="0"/>
          <p:nvPr/>
        </p:nvPicPr>
        <p:blipFill rotWithShape="1">
          <a:blip r:embed="rId3">
            <a:alphaModFix/>
          </a:blip>
          <a:srcRect b="0" l="3419" r="3419" t="0"/>
          <a:stretch/>
        </p:blipFill>
        <p:spPr>
          <a:xfrm>
            <a:off x="-112533" y="1223600"/>
            <a:ext cx="9405151" cy="2823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38"/>
          <p:cNvPicPr preferRelativeResize="0"/>
          <p:nvPr/>
        </p:nvPicPr>
        <p:blipFill>
          <a:blip r:embed="rId3">
            <a:alphaModFix/>
          </a:blip>
          <a:stretch>
            <a:fillRect/>
          </a:stretch>
        </p:blipFill>
        <p:spPr>
          <a:xfrm>
            <a:off x="676249" y="2870150"/>
            <a:ext cx="3237576" cy="1545100"/>
          </a:xfrm>
          <a:prstGeom prst="rect">
            <a:avLst/>
          </a:prstGeom>
          <a:noFill/>
          <a:ln>
            <a:noFill/>
          </a:ln>
        </p:spPr>
      </p:pic>
      <p:sp>
        <p:nvSpPr>
          <p:cNvPr id="239" name="Google Shape;239;p38"/>
          <p:cNvSpPr txBox="1"/>
          <p:nvPr>
            <p:ph type="title"/>
          </p:nvPr>
        </p:nvSpPr>
        <p:spPr>
          <a:xfrm>
            <a:off x="1303650" y="474125"/>
            <a:ext cx="65367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de"/>
              <a:t>BEGRENZT</a:t>
            </a:r>
            <a:endParaRPr/>
          </a:p>
        </p:txBody>
      </p:sp>
      <p:sp>
        <p:nvSpPr>
          <p:cNvPr id="240" name="Google Shape;240;p38"/>
          <p:cNvSpPr txBox="1"/>
          <p:nvPr>
            <p:ph idx="1" type="body"/>
          </p:nvPr>
        </p:nvSpPr>
        <p:spPr>
          <a:xfrm>
            <a:off x="783600" y="1257250"/>
            <a:ext cx="3337200" cy="1751700"/>
          </a:xfrm>
          <a:prstGeom prst="rect">
            <a:avLst/>
          </a:prstGeom>
          <a:solidFill>
            <a:srgbClr val="FFFFFF"/>
          </a:solidFill>
        </p:spPr>
        <p:txBody>
          <a:bodyPr anchorCtr="0" anchor="t" bIns="91425" lIns="91425" spcFirstLastPara="1" rIns="91425" wrap="square" tIns="91425">
            <a:normAutofit/>
          </a:bodyPr>
          <a:lstStyle/>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21 Mio</a:t>
            </a:r>
            <a:endParaRPr sz="1050">
              <a:solidFill>
                <a:srgbClr val="202122"/>
              </a:solidFill>
              <a:highlight>
                <a:srgbClr val="FFFFFF"/>
              </a:highlight>
              <a:latin typeface="Arial"/>
              <a:ea typeface="Arial"/>
              <a:cs typeface="Arial"/>
              <a:sym typeface="Arial"/>
            </a:endParaRPr>
          </a:p>
          <a:p>
            <a:pPr indent="-295275" lvl="0" marL="457200" rtl="0" algn="l">
              <a:spcBef>
                <a:spcPts val="0"/>
              </a:spcBef>
              <a:spcAft>
                <a:spcPts val="0"/>
              </a:spcAft>
              <a:buClr>
                <a:srgbClr val="202122"/>
              </a:buClr>
              <a:buSzPts val="1050"/>
              <a:buFont typeface="Arial"/>
              <a:buChar char="-"/>
            </a:pPr>
            <a:r>
              <a:rPr lang="de" sz="1050">
                <a:solidFill>
                  <a:srgbClr val="202122"/>
                </a:solidFill>
                <a:highlight>
                  <a:srgbClr val="FFFFFF"/>
                </a:highlight>
                <a:latin typeface="Arial"/>
                <a:ea typeface="Arial"/>
                <a:cs typeface="Arial"/>
                <a:sym typeface="Arial"/>
              </a:rPr>
              <a:t>Teilbar in 100.000.000 Stellen im Bitcoin Netzwerk </a:t>
            </a:r>
            <a:endParaRPr sz="1050">
              <a:solidFill>
                <a:srgbClr val="202122"/>
              </a:solidFill>
              <a:highlight>
                <a:srgbClr val="FFFFFF"/>
              </a:highlight>
              <a:latin typeface="Arial"/>
              <a:ea typeface="Arial"/>
              <a:cs typeface="Arial"/>
              <a:sym typeface="Arial"/>
            </a:endParaRPr>
          </a:p>
          <a:p>
            <a:pPr indent="0" lvl="0" marL="457200" rtl="0" algn="l">
              <a:spcBef>
                <a:spcPts val="1200"/>
              </a:spcBef>
              <a:spcAft>
                <a:spcPts val="1200"/>
              </a:spcAft>
              <a:buNone/>
            </a:pPr>
            <a:r>
              <a:rPr lang="de" sz="1050">
                <a:solidFill>
                  <a:srgbClr val="202122"/>
                </a:solidFill>
                <a:highlight>
                  <a:srgbClr val="FFFFFF"/>
                </a:highlight>
                <a:latin typeface="Arial"/>
                <a:ea typeface="Arial"/>
                <a:cs typeface="Arial"/>
                <a:sym typeface="Arial"/>
              </a:rPr>
              <a:t>-&gt; auf anderen Schichten noch in mehr Teile teilbar</a:t>
            </a:r>
            <a:endParaRPr sz="1050">
              <a:solidFill>
                <a:srgbClr val="202122"/>
              </a:solidFill>
              <a:highlight>
                <a:srgbClr val="FFFFFF"/>
              </a:highlight>
              <a:latin typeface="Arial"/>
              <a:ea typeface="Arial"/>
              <a:cs typeface="Arial"/>
              <a:sym typeface="Arial"/>
            </a:endParaRPr>
          </a:p>
        </p:txBody>
      </p:sp>
      <p:pic>
        <p:nvPicPr>
          <p:cNvPr id="241" name="Google Shape;241;p38"/>
          <p:cNvPicPr preferRelativeResize="0"/>
          <p:nvPr/>
        </p:nvPicPr>
        <p:blipFill rotWithShape="1">
          <a:blip r:embed="rId4">
            <a:alphaModFix/>
          </a:blip>
          <a:srcRect b="0" l="2865" r="0" t="0"/>
          <a:stretch/>
        </p:blipFill>
        <p:spPr>
          <a:xfrm>
            <a:off x="4698500" y="1229825"/>
            <a:ext cx="4293100" cy="3022675"/>
          </a:xfrm>
          <a:prstGeom prst="rect">
            <a:avLst/>
          </a:prstGeom>
          <a:noFill/>
          <a:ln>
            <a:noFill/>
          </a:ln>
        </p:spPr>
      </p:pic>
      <p:cxnSp>
        <p:nvCxnSpPr>
          <p:cNvPr id="242" name="Google Shape;242;p38"/>
          <p:cNvCxnSpPr/>
          <p:nvPr/>
        </p:nvCxnSpPr>
        <p:spPr>
          <a:xfrm flipH="1" rot="10800000">
            <a:off x="3606650" y="2711425"/>
            <a:ext cx="910800" cy="331200"/>
          </a:xfrm>
          <a:prstGeom prst="straightConnector1">
            <a:avLst/>
          </a:prstGeom>
          <a:noFill/>
          <a:ln cap="flat" cmpd="sng" w="19050">
            <a:solidFill>
              <a:schemeClr val="dk1"/>
            </a:solidFill>
            <a:prstDash val="solid"/>
            <a:round/>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9"/>
          <p:cNvSpPr txBox="1"/>
          <p:nvPr>
            <p:ph type="title"/>
          </p:nvPr>
        </p:nvSpPr>
        <p:spPr>
          <a:xfrm>
            <a:off x="1303650" y="460600"/>
            <a:ext cx="65367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de"/>
              <a:t>DEZENTRAL</a:t>
            </a:r>
            <a:endParaRPr/>
          </a:p>
        </p:txBody>
      </p:sp>
      <p:pic>
        <p:nvPicPr>
          <p:cNvPr id="248" name="Google Shape;248;p39"/>
          <p:cNvPicPr preferRelativeResize="0"/>
          <p:nvPr/>
        </p:nvPicPr>
        <p:blipFill>
          <a:blip r:embed="rId3">
            <a:alphaModFix/>
          </a:blip>
          <a:stretch>
            <a:fillRect/>
          </a:stretch>
        </p:blipFill>
        <p:spPr>
          <a:xfrm>
            <a:off x="2108579" y="1354600"/>
            <a:ext cx="4926826" cy="30883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0"/>
          <p:cNvSpPr txBox="1"/>
          <p:nvPr>
            <p:ph type="title"/>
          </p:nvPr>
        </p:nvSpPr>
        <p:spPr>
          <a:xfrm>
            <a:off x="1303650" y="474125"/>
            <a:ext cx="65367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de"/>
              <a:t>NODE</a:t>
            </a:r>
            <a:endParaRPr/>
          </a:p>
        </p:txBody>
      </p:sp>
      <p:pic>
        <p:nvPicPr>
          <p:cNvPr id="254" name="Google Shape;254;p40"/>
          <p:cNvPicPr preferRelativeResize="0"/>
          <p:nvPr/>
        </p:nvPicPr>
        <p:blipFill>
          <a:blip r:embed="rId3">
            <a:alphaModFix/>
          </a:blip>
          <a:stretch>
            <a:fillRect/>
          </a:stretch>
        </p:blipFill>
        <p:spPr>
          <a:xfrm>
            <a:off x="1868400" y="1229825"/>
            <a:ext cx="5407199" cy="3389500"/>
          </a:xfrm>
          <a:prstGeom prst="rect">
            <a:avLst/>
          </a:prstGeom>
          <a:noFill/>
          <a:ln>
            <a:noFill/>
          </a:ln>
        </p:spPr>
      </p:pic>
      <p:cxnSp>
        <p:nvCxnSpPr>
          <p:cNvPr id="255" name="Google Shape;255;p40"/>
          <p:cNvCxnSpPr/>
          <p:nvPr/>
        </p:nvCxnSpPr>
        <p:spPr>
          <a:xfrm flipH="1">
            <a:off x="4303075" y="1175425"/>
            <a:ext cx="114900" cy="3648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1"/>
          <p:cNvSpPr txBox="1"/>
          <p:nvPr>
            <p:ph type="title"/>
          </p:nvPr>
        </p:nvSpPr>
        <p:spPr>
          <a:xfrm>
            <a:off x="1303650" y="474125"/>
            <a:ext cx="65367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de"/>
              <a:t>MINER</a:t>
            </a:r>
            <a:endParaRPr/>
          </a:p>
        </p:txBody>
      </p:sp>
      <p:pic>
        <p:nvPicPr>
          <p:cNvPr id="261" name="Google Shape;261;p41"/>
          <p:cNvPicPr preferRelativeResize="0"/>
          <p:nvPr/>
        </p:nvPicPr>
        <p:blipFill>
          <a:blip r:embed="rId3">
            <a:alphaModFix/>
          </a:blip>
          <a:stretch>
            <a:fillRect/>
          </a:stretch>
        </p:blipFill>
        <p:spPr>
          <a:xfrm>
            <a:off x="1868400" y="1229825"/>
            <a:ext cx="5407199" cy="3389500"/>
          </a:xfrm>
          <a:prstGeom prst="rect">
            <a:avLst/>
          </a:prstGeom>
          <a:noFill/>
          <a:ln>
            <a:noFill/>
          </a:ln>
        </p:spPr>
      </p:pic>
      <p:cxnSp>
        <p:nvCxnSpPr>
          <p:cNvPr id="262" name="Google Shape;262;p41"/>
          <p:cNvCxnSpPr/>
          <p:nvPr/>
        </p:nvCxnSpPr>
        <p:spPr>
          <a:xfrm flipH="1">
            <a:off x="4303075" y="1175425"/>
            <a:ext cx="114900" cy="3648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2830596" y="368309"/>
            <a:ext cx="1423200" cy="4442700"/>
          </a:xfrm>
          <a:prstGeom prst="rect">
            <a:avLst/>
          </a:prstGeom>
          <a:solidFill>
            <a:schemeClr val="lt1"/>
          </a:solidFill>
        </p:spPr>
        <p:txBody>
          <a:bodyPr anchorCtr="0" anchor="b" bIns="91425" lIns="91425" spcFirstLastPara="1" rIns="91425" wrap="square" tIns="91425">
            <a:normAutofit/>
          </a:bodyPr>
          <a:lstStyle/>
          <a:p>
            <a:pPr indent="0" lvl="0" marL="0" rtl="0" algn="r">
              <a:spcBef>
                <a:spcPts val="0"/>
              </a:spcBef>
              <a:spcAft>
                <a:spcPts val="0"/>
              </a:spcAft>
              <a:buNone/>
            </a:pPr>
            <a:r>
              <a:rPr lang="de">
                <a:solidFill>
                  <a:srgbClr val="FF9900"/>
                </a:solidFill>
              </a:rPr>
              <a:t>WAS </a:t>
            </a:r>
            <a:endParaRPr>
              <a:solidFill>
                <a:srgbClr val="FF9900"/>
              </a:solidFill>
            </a:endParaRPr>
          </a:p>
          <a:p>
            <a:pPr indent="0" lvl="0" marL="0" rtl="0" algn="r">
              <a:spcBef>
                <a:spcPts val="0"/>
              </a:spcBef>
              <a:spcAft>
                <a:spcPts val="0"/>
              </a:spcAft>
              <a:buNone/>
            </a:pPr>
            <a:r>
              <a:rPr lang="de">
                <a:solidFill>
                  <a:srgbClr val="FF9900"/>
                </a:solidFill>
              </a:rPr>
              <a:t>MACHT </a:t>
            </a:r>
            <a:endParaRPr>
              <a:solidFill>
                <a:srgbClr val="FF9900"/>
              </a:solidFill>
            </a:endParaRPr>
          </a:p>
          <a:p>
            <a:pPr indent="0" lvl="0" marL="0" rtl="0" algn="r">
              <a:spcBef>
                <a:spcPts val="0"/>
              </a:spcBef>
              <a:spcAft>
                <a:spcPts val="0"/>
              </a:spcAft>
              <a:buNone/>
            </a:pPr>
            <a:r>
              <a:rPr lang="de">
                <a:solidFill>
                  <a:srgbClr val="FF9900"/>
                </a:solidFill>
              </a:rPr>
              <a:t>GUTES </a:t>
            </a:r>
            <a:endParaRPr>
              <a:solidFill>
                <a:srgbClr val="FF9900"/>
              </a:solidFill>
            </a:endParaRPr>
          </a:p>
          <a:p>
            <a:pPr indent="0" lvl="0" marL="0" rtl="0" algn="r">
              <a:spcBef>
                <a:spcPts val="0"/>
              </a:spcBef>
              <a:spcAft>
                <a:spcPts val="0"/>
              </a:spcAft>
              <a:buNone/>
            </a:pPr>
            <a:r>
              <a:rPr lang="de">
                <a:solidFill>
                  <a:srgbClr val="FF9900"/>
                </a:solidFill>
              </a:rPr>
              <a:t>GELD </a:t>
            </a:r>
            <a:endParaRPr>
              <a:solidFill>
                <a:srgbClr val="FF9900"/>
              </a:solidFill>
            </a:endParaRPr>
          </a:p>
          <a:p>
            <a:pPr indent="0" lvl="0" marL="0" rtl="0" algn="r">
              <a:spcBef>
                <a:spcPts val="0"/>
              </a:spcBef>
              <a:spcAft>
                <a:spcPts val="0"/>
              </a:spcAft>
              <a:buNone/>
            </a:pPr>
            <a:r>
              <a:rPr lang="de">
                <a:solidFill>
                  <a:srgbClr val="FF9900"/>
                </a:solidFill>
              </a:rPr>
              <a:t>AUS?</a:t>
            </a:r>
            <a:endParaRPr>
              <a:solidFill>
                <a:schemeClr val="dk1"/>
              </a:solidFill>
            </a:endParaRPr>
          </a:p>
          <a:p>
            <a:pPr indent="0" lvl="0" marL="0" rtl="0" algn="r">
              <a:spcBef>
                <a:spcPts val="0"/>
              </a:spcBef>
              <a:spcAft>
                <a:spcPts val="0"/>
              </a:spcAft>
              <a:buNone/>
            </a:pPr>
            <a:r>
              <a:t/>
            </a:r>
            <a:endParaRPr/>
          </a:p>
        </p:txBody>
      </p:sp>
      <p:sp>
        <p:nvSpPr>
          <p:cNvPr id="80" name="Google Shape;80;p15"/>
          <p:cNvSpPr txBox="1"/>
          <p:nvPr/>
        </p:nvSpPr>
        <p:spPr>
          <a:xfrm>
            <a:off x="455355" y="559944"/>
            <a:ext cx="1423200" cy="3263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20000">
                <a:solidFill>
                  <a:srgbClr val="FF9900"/>
                </a:solidFill>
                <a:latin typeface="Open Sans"/>
                <a:ea typeface="Open Sans"/>
                <a:cs typeface="Open Sans"/>
                <a:sym typeface="Open Sans"/>
              </a:rPr>
              <a:t>?</a:t>
            </a:r>
            <a:endParaRPr sz="20000">
              <a:solidFill>
                <a:srgbClr val="FF9900"/>
              </a:solidFill>
              <a:latin typeface="Open Sans"/>
              <a:ea typeface="Open Sans"/>
              <a:cs typeface="Open Sans"/>
              <a:sym typeface="Open Sans"/>
            </a:endParaRPr>
          </a:p>
        </p:txBody>
      </p:sp>
      <p:sp>
        <p:nvSpPr>
          <p:cNvPr id="81" name="Google Shape;81;p15"/>
          <p:cNvSpPr txBox="1"/>
          <p:nvPr>
            <p:ph idx="2" type="body"/>
          </p:nvPr>
        </p:nvSpPr>
        <p:spPr>
          <a:xfrm>
            <a:off x="4924630" y="823959"/>
            <a:ext cx="3246000" cy="3288600"/>
          </a:xfrm>
          <a:prstGeom prst="rect">
            <a:avLst/>
          </a:prstGeom>
          <a:noFill/>
        </p:spPr>
        <p:txBody>
          <a:bodyPr anchorCtr="0" anchor="ctr" bIns="91425" lIns="91425" spcFirstLastPara="1" rIns="91425" wrap="square" tIns="91425">
            <a:normAutofit fontScale="77500" lnSpcReduction="20000"/>
          </a:bodyPr>
          <a:lstStyle/>
          <a:p>
            <a:pPr indent="0" lvl="0" marL="0" rtl="0" algn="l">
              <a:spcBef>
                <a:spcPts val="0"/>
              </a:spcBef>
              <a:spcAft>
                <a:spcPts val="0"/>
              </a:spcAft>
              <a:buNone/>
            </a:pPr>
            <a:r>
              <a:rPr lang="de">
                <a:solidFill>
                  <a:schemeClr val="dk1"/>
                </a:solidFill>
                <a:highlight>
                  <a:srgbClr val="FFFFFF"/>
                </a:highlight>
                <a:latin typeface="Roboto"/>
                <a:ea typeface="Roboto"/>
                <a:cs typeface="Roboto"/>
                <a:sym typeface="Roboto"/>
              </a:rPr>
              <a:t>Knappheit</a:t>
            </a:r>
            <a:endParaRPr>
              <a:solidFill>
                <a:schemeClr val="dk1"/>
              </a:solidFill>
              <a:highlight>
                <a:srgbClr val="FFFFFF"/>
              </a:highlight>
              <a:latin typeface="Roboto"/>
              <a:ea typeface="Roboto"/>
              <a:cs typeface="Roboto"/>
              <a:sym typeface="Roboto"/>
            </a:endParaRPr>
          </a:p>
          <a:p>
            <a:pPr indent="0" lvl="0" marL="0" rtl="0" algn="l">
              <a:spcBef>
                <a:spcPts val="1200"/>
              </a:spcBef>
              <a:spcAft>
                <a:spcPts val="0"/>
              </a:spcAft>
              <a:buNone/>
            </a:pPr>
            <a:r>
              <a:rPr lang="de">
                <a:solidFill>
                  <a:schemeClr val="dk1"/>
                </a:solidFill>
                <a:highlight>
                  <a:srgbClr val="FFFFFF"/>
                </a:highlight>
                <a:latin typeface="Roboto"/>
                <a:ea typeface="Roboto"/>
                <a:cs typeface="Roboto"/>
                <a:sym typeface="Roboto"/>
              </a:rPr>
              <a:t>Haltbarkeit</a:t>
            </a:r>
            <a:endParaRPr>
              <a:solidFill>
                <a:schemeClr val="dk1"/>
              </a:solidFill>
              <a:highlight>
                <a:srgbClr val="FFFFFF"/>
              </a:highlight>
              <a:latin typeface="Roboto"/>
              <a:ea typeface="Roboto"/>
              <a:cs typeface="Roboto"/>
              <a:sym typeface="Roboto"/>
            </a:endParaRPr>
          </a:p>
          <a:p>
            <a:pPr indent="0" lvl="0" marL="0" rtl="0" algn="l">
              <a:spcBef>
                <a:spcPts val="1200"/>
              </a:spcBef>
              <a:spcAft>
                <a:spcPts val="0"/>
              </a:spcAft>
              <a:buNone/>
            </a:pPr>
            <a:r>
              <a:rPr lang="de">
                <a:solidFill>
                  <a:schemeClr val="dk1"/>
                </a:solidFill>
                <a:highlight>
                  <a:srgbClr val="FFFFFF"/>
                </a:highlight>
                <a:latin typeface="Roboto"/>
                <a:ea typeface="Roboto"/>
                <a:cs typeface="Roboto"/>
                <a:sym typeface="Roboto"/>
              </a:rPr>
              <a:t>Portabilität</a:t>
            </a:r>
            <a:endParaRPr>
              <a:solidFill>
                <a:schemeClr val="dk1"/>
              </a:solidFill>
              <a:highlight>
                <a:srgbClr val="FFFFFF"/>
              </a:highlight>
              <a:latin typeface="Roboto"/>
              <a:ea typeface="Roboto"/>
              <a:cs typeface="Roboto"/>
              <a:sym typeface="Roboto"/>
            </a:endParaRPr>
          </a:p>
          <a:p>
            <a:pPr indent="0" lvl="0" marL="0" rtl="0" algn="l">
              <a:spcBef>
                <a:spcPts val="1200"/>
              </a:spcBef>
              <a:spcAft>
                <a:spcPts val="0"/>
              </a:spcAft>
              <a:buNone/>
            </a:pPr>
            <a:r>
              <a:rPr lang="de">
                <a:solidFill>
                  <a:schemeClr val="dk1"/>
                </a:solidFill>
                <a:highlight>
                  <a:srgbClr val="FFFFFF"/>
                </a:highlight>
                <a:latin typeface="Roboto"/>
                <a:ea typeface="Roboto"/>
                <a:cs typeface="Roboto"/>
                <a:sym typeface="Roboto"/>
              </a:rPr>
              <a:t>Teilbarkeit</a:t>
            </a:r>
            <a:endParaRPr>
              <a:solidFill>
                <a:schemeClr val="dk1"/>
              </a:solidFill>
              <a:highlight>
                <a:srgbClr val="FFFFFF"/>
              </a:highlight>
              <a:latin typeface="Roboto"/>
              <a:ea typeface="Roboto"/>
              <a:cs typeface="Roboto"/>
              <a:sym typeface="Roboto"/>
            </a:endParaRPr>
          </a:p>
          <a:p>
            <a:pPr indent="0" lvl="0" marL="0" rtl="0" algn="l">
              <a:spcBef>
                <a:spcPts val="1200"/>
              </a:spcBef>
              <a:spcAft>
                <a:spcPts val="0"/>
              </a:spcAft>
              <a:buNone/>
            </a:pPr>
            <a:r>
              <a:rPr lang="de">
                <a:solidFill>
                  <a:schemeClr val="dk1"/>
                </a:solidFill>
                <a:highlight>
                  <a:srgbClr val="FFFFFF"/>
                </a:highlight>
                <a:latin typeface="Roboto"/>
                <a:ea typeface="Roboto"/>
                <a:cs typeface="Roboto"/>
                <a:sym typeface="Roboto"/>
              </a:rPr>
              <a:t>Akzeptanz</a:t>
            </a:r>
            <a:endParaRPr>
              <a:solidFill>
                <a:schemeClr val="dk1"/>
              </a:solidFill>
              <a:highlight>
                <a:srgbClr val="FFFFFF"/>
              </a:highlight>
              <a:latin typeface="Roboto"/>
              <a:ea typeface="Roboto"/>
              <a:cs typeface="Roboto"/>
              <a:sym typeface="Roboto"/>
            </a:endParaRPr>
          </a:p>
          <a:p>
            <a:pPr indent="0" lvl="0" marL="0" rtl="0" algn="l">
              <a:spcBef>
                <a:spcPts val="1200"/>
              </a:spcBef>
              <a:spcAft>
                <a:spcPts val="0"/>
              </a:spcAft>
              <a:buNone/>
            </a:pPr>
            <a:r>
              <a:rPr lang="de">
                <a:solidFill>
                  <a:schemeClr val="dk1"/>
                </a:solidFill>
                <a:highlight>
                  <a:srgbClr val="FFFFFF"/>
                </a:highlight>
                <a:latin typeface="Roboto"/>
                <a:ea typeface="Roboto"/>
                <a:cs typeface="Roboto"/>
                <a:sym typeface="Roboto"/>
              </a:rPr>
              <a:t>Homogenität</a:t>
            </a:r>
            <a:endParaRPr>
              <a:solidFill>
                <a:schemeClr val="dk1"/>
              </a:solidFill>
              <a:highlight>
                <a:srgbClr val="FFFFFF"/>
              </a:highlight>
              <a:latin typeface="Roboto"/>
              <a:ea typeface="Roboto"/>
              <a:cs typeface="Roboto"/>
              <a:sym typeface="Roboto"/>
            </a:endParaRPr>
          </a:p>
          <a:p>
            <a:pPr indent="0" lvl="0" marL="0" rtl="0" algn="l">
              <a:spcBef>
                <a:spcPts val="1200"/>
              </a:spcBef>
              <a:spcAft>
                <a:spcPts val="0"/>
              </a:spcAft>
              <a:buNone/>
            </a:pPr>
            <a:r>
              <a:rPr lang="de">
                <a:solidFill>
                  <a:schemeClr val="dk1"/>
                </a:solidFill>
                <a:highlight>
                  <a:srgbClr val="FFFFFF"/>
                </a:highlight>
                <a:latin typeface="Roboto"/>
                <a:ea typeface="Roboto"/>
                <a:cs typeface="Roboto"/>
                <a:sym typeface="Roboto"/>
              </a:rPr>
              <a:t>Wertaufbewahrung</a:t>
            </a:r>
            <a:endParaRPr>
              <a:solidFill>
                <a:schemeClr val="dk1"/>
              </a:solidFill>
              <a:highlight>
                <a:srgbClr val="FFFFFF"/>
              </a:highlight>
              <a:latin typeface="Roboto"/>
              <a:ea typeface="Roboto"/>
              <a:cs typeface="Roboto"/>
              <a:sym typeface="Roboto"/>
            </a:endParaRPr>
          </a:p>
          <a:p>
            <a:pPr indent="0" lvl="0" marL="0" rtl="0" algn="l">
              <a:spcBef>
                <a:spcPts val="1200"/>
              </a:spcBef>
              <a:spcAft>
                <a:spcPts val="0"/>
              </a:spcAft>
              <a:buNone/>
            </a:pPr>
            <a:r>
              <a:rPr lang="de">
                <a:solidFill>
                  <a:schemeClr val="dk1"/>
                </a:solidFill>
                <a:highlight>
                  <a:srgbClr val="FFFFFF"/>
                </a:highlight>
                <a:latin typeface="Roboto"/>
                <a:ea typeface="Roboto"/>
                <a:cs typeface="Roboto"/>
                <a:sym typeface="Roboto"/>
              </a:rPr>
              <a:t>Schutz vor Fälschung</a:t>
            </a:r>
            <a:endParaRPr>
              <a:solidFill>
                <a:schemeClr val="dk1"/>
              </a:solidFill>
              <a:highlight>
                <a:srgbClr val="FFFFFF"/>
              </a:highlight>
              <a:latin typeface="Roboto"/>
              <a:ea typeface="Roboto"/>
              <a:cs typeface="Roboto"/>
              <a:sym typeface="Roboto"/>
            </a:endParaRPr>
          </a:p>
          <a:p>
            <a:pPr indent="0" lvl="0" marL="0" rtl="0" algn="l">
              <a:spcBef>
                <a:spcPts val="1200"/>
              </a:spcBef>
              <a:spcAft>
                <a:spcPts val="1200"/>
              </a:spcAft>
              <a:buNone/>
            </a:pPr>
            <a:r>
              <a:rPr lang="de">
                <a:solidFill>
                  <a:schemeClr val="dk1"/>
                </a:solidFill>
                <a:highlight>
                  <a:srgbClr val="FFFFFF"/>
                </a:highlight>
                <a:latin typeface="Roboto"/>
                <a:ea typeface="Roboto"/>
                <a:cs typeface="Roboto"/>
                <a:sym typeface="Roboto"/>
              </a:rPr>
              <a:t>Unabhängigkeit</a:t>
            </a:r>
            <a:endParaRPr>
              <a:solidFill>
                <a:schemeClr val="dk1"/>
              </a:solidFill>
              <a:highlight>
                <a:srgbClr val="FFFFFF"/>
              </a:highlight>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2"/>
          <p:cNvSpPr txBox="1"/>
          <p:nvPr>
            <p:ph type="title"/>
          </p:nvPr>
        </p:nvSpPr>
        <p:spPr>
          <a:xfrm>
            <a:off x="1303650" y="467375"/>
            <a:ext cx="65367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de"/>
              <a:t>POW / PROOF OF WORK</a:t>
            </a:r>
            <a:endParaRPr/>
          </a:p>
        </p:txBody>
      </p:sp>
      <p:pic>
        <p:nvPicPr>
          <p:cNvPr id="268" name="Google Shape;268;p42"/>
          <p:cNvPicPr preferRelativeResize="0"/>
          <p:nvPr/>
        </p:nvPicPr>
        <p:blipFill>
          <a:blip r:embed="rId3">
            <a:alphaModFix/>
          </a:blip>
          <a:stretch>
            <a:fillRect/>
          </a:stretch>
        </p:blipFill>
        <p:spPr>
          <a:xfrm>
            <a:off x="2166788" y="1223075"/>
            <a:ext cx="4810421" cy="36156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3"/>
          <p:cNvSpPr txBox="1"/>
          <p:nvPr>
            <p:ph type="title"/>
          </p:nvPr>
        </p:nvSpPr>
        <p:spPr>
          <a:xfrm>
            <a:off x="1303650" y="460600"/>
            <a:ext cx="65367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de"/>
              <a:t>SEED Phrase, privater und öffentlicher Schlüssel</a:t>
            </a:r>
            <a:endParaRPr/>
          </a:p>
        </p:txBody>
      </p:sp>
      <p:sp>
        <p:nvSpPr>
          <p:cNvPr id="274" name="Google Shape;274;p43"/>
          <p:cNvSpPr txBox="1"/>
          <p:nvPr/>
        </p:nvSpPr>
        <p:spPr>
          <a:xfrm>
            <a:off x="1055198" y="1303775"/>
            <a:ext cx="1628100" cy="3140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Open Sans"/>
              <a:buAutoNum type="arabicPeriod"/>
            </a:pPr>
            <a:r>
              <a:rPr lang="de" sz="1600">
                <a:latin typeface="Open Sans"/>
                <a:ea typeface="Open Sans"/>
                <a:cs typeface="Open Sans"/>
                <a:sym typeface="Open Sans"/>
              </a:rPr>
              <a:t>tower</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AutoNum type="arabicPeriod"/>
            </a:pPr>
            <a:r>
              <a:rPr lang="de" sz="1600">
                <a:latin typeface="Open Sans"/>
                <a:ea typeface="Open Sans"/>
                <a:cs typeface="Open Sans"/>
                <a:sym typeface="Open Sans"/>
              </a:rPr>
              <a:t>select</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AutoNum type="arabicPeriod"/>
            </a:pPr>
            <a:r>
              <a:rPr lang="de" sz="1600">
                <a:latin typeface="Open Sans"/>
                <a:ea typeface="Open Sans"/>
                <a:cs typeface="Open Sans"/>
                <a:sym typeface="Open Sans"/>
              </a:rPr>
              <a:t>hope</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AutoNum type="arabicPeriod"/>
            </a:pPr>
            <a:r>
              <a:rPr lang="de" sz="1600">
                <a:latin typeface="Open Sans"/>
                <a:ea typeface="Open Sans"/>
                <a:cs typeface="Open Sans"/>
                <a:sym typeface="Open Sans"/>
              </a:rPr>
              <a:t>claw</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AutoNum type="arabicPeriod"/>
            </a:pPr>
            <a:r>
              <a:rPr lang="de" sz="1600">
                <a:latin typeface="Open Sans"/>
                <a:ea typeface="Open Sans"/>
                <a:cs typeface="Open Sans"/>
                <a:sym typeface="Open Sans"/>
              </a:rPr>
              <a:t>punch</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AutoNum type="arabicPeriod"/>
            </a:pPr>
            <a:r>
              <a:rPr lang="de" sz="1600">
                <a:latin typeface="Open Sans"/>
                <a:ea typeface="Open Sans"/>
                <a:cs typeface="Open Sans"/>
                <a:sym typeface="Open Sans"/>
              </a:rPr>
              <a:t>choice</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AutoNum type="arabicPeriod"/>
            </a:pPr>
            <a:r>
              <a:rPr lang="de" sz="1600">
                <a:latin typeface="Open Sans"/>
                <a:ea typeface="Open Sans"/>
                <a:cs typeface="Open Sans"/>
                <a:sym typeface="Open Sans"/>
              </a:rPr>
              <a:t>entire</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AutoNum type="arabicPeriod"/>
            </a:pPr>
            <a:r>
              <a:rPr lang="de" sz="1600">
                <a:latin typeface="Open Sans"/>
                <a:ea typeface="Open Sans"/>
                <a:cs typeface="Open Sans"/>
                <a:sym typeface="Open Sans"/>
              </a:rPr>
              <a:t>list</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AutoNum type="arabicPeriod"/>
            </a:pPr>
            <a:r>
              <a:rPr lang="de" sz="1600">
                <a:latin typeface="Open Sans"/>
                <a:ea typeface="Open Sans"/>
                <a:cs typeface="Open Sans"/>
                <a:sym typeface="Open Sans"/>
              </a:rPr>
              <a:t>buyer</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AutoNum type="arabicPeriod"/>
            </a:pPr>
            <a:r>
              <a:rPr lang="de" sz="1600">
                <a:latin typeface="Open Sans"/>
                <a:ea typeface="Open Sans"/>
                <a:cs typeface="Open Sans"/>
                <a:sym typeface="Open Sans"/>
              </a:rPr>
              <a:t>become</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AutoNum type="arabicPeriod"/>
            </a:pPr>
            <a:r>
              <a:rPr lang="de" sz="1600">
                <a:latin typeface="Open Sans"/>
                <a:ea typeface="Open Sans"/>
                <a:cs typeface="Open Sans"/>
                <a:sym typeface="Open Sans"/>
              </a:rPr>
              <a:t>demise</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AutoNum type="arabicPeriod"/>
            </a:pPr>
            <a:r>
              <a:rPr lang="de" sz="1600">
                <a:latin typeface="Open Sans"/>
                <a:ea typeface="Open Sans"/>
                <a:cs typeface="Open Sans"/>
                <a:sym typeface="Open Sans"/>
              </a:rPr>
              <a:t>lottery</a:t>
            </a:r>
            <a:endParaRPr sz="1600">
              <a:latin typeface="Open Sans"/>
              <a:ea typeface="Open Sans"/>
              <a:cs typeface="Open Sans"/>
              <a:sym typeface="Open Sans"/>
            </a:endParaRPr>
          </a:p>
        </p:txBody>
      </p:sp>
      <p:pic>
        <p:nvPicPr>
          <p:cNvPr id="275" name="Google Shape;275;p43"/>
          <p:cNvPicPr preferRelativeResize="0"/>
          <p:nvPr/>
        </p:nvPicPr>
        <p:blipFill>
          <a:blip r:embed="rId3">
            <a:alphaModFix/>
          </a:blip>
          <a:stretch>
            <a:fillRect/>
          </a:stretch>
        </p:blipFill>
        <p:spPr>
          <a:xfrm>
            <a:off x="2467482" y="1303775"/>
            <a:ext cx="3046475" cy="1539825"/>
          </a:xfrm>
          <a:prstGeom prst="rect">
            <a:avLst/>
          </a:prstGeom>
          <a:noFill/>
          <a:ln>
            <a:noFill/>
          </a:ln>
        </p:spPr>
      </p:pic>
      <p:pic>
        <p:nvPicPr>
          <p:cNvPr id="276" name="Google Shape;276;p43"/>
          <p:cNvPicPr preferRelativeResize="0"/>
          <p:nvPr/>
        </p:nvPicPr>
        <p:blipFill>
          <a:blip r:embed="rId4">
            <a:alphaModFix/>
          </a:blip>
          <a:stretch>
            <a:fillRect/>
          </a:stretch>
        </p:blipFill>
        <p:spPr>
          <a:xfrm>
            <a:off x="5794056" y="1345638"/>
            <a:ext cx="2226125" cy="1456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4"/>
          <p:cNvSpPr txBox="1"/>
          <p:nvPr>
            <p:ph type="title"/>
          </p:nvPr>
        </p:nvSpPr>
        <p:spPr>
          <a:xfrm>
            <a:off x="1638675" y="474125"/>
            <a:ext cx="65367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de"/>
              <a:t>Digitale Signatur</a:t>
            </a:r>
            <a:endParaRPr/>
          </a:p>
        </p:txBody>
      </p:sp>
      <p:pic>
        <p:nvPicPr>
          <p:cNvPr id="282" name="Google Shape;282;p44"/>
          <p:cNvPicPr preferRelativeResize="0"/>
          <p:nvPr/>
        </p:nvPicPr>
        <p:blipFill>
          <a:blip r:embed="rId3">
            <a:alphaModFix/>
          </a:blip>
          <a:stretch>
            <a:fillRect/>
          </a:stretch>
        </p:blipFill>
        <p:spPr>
          <a:xfrm>
            <a:off x="2480625" y="1318564"/>
            <a:ext cx="4852800" cy="3326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5"/>
          <p:cNvSpPr txBox="1"/>
          <p:nvPr>
            <p:ph type="ctrTitle"/>
          </p:nvPr>
        </p:nvSpPr>
        <p:spPr>
          <a:xfrm>
            <a:off x="3072000" y="1444255"/>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de" sz="10400">
                <a:solidFill>
                  <a:srgbClr val="999999"/>
                </a:solidFill>
              </a:rPr>
              <a:t>FUD</a:t>
            </a:r>
            <a:endParaRPr sz="100"/>
          </a:p>
        </p:txBody>
      </p:sp>
      <p:sp>
        <p:nvSpPr>
          <p:cNvPr id="288" name="Google Shape;288;p45"/>
          <p:cNvSpPr txBox="1"/>
          <p:nvPr/>
        </p:nvSpPr>
        <p:spPr>
          <a:xfrm>
            <a:off x="3730025" y="2791325"/>
            <a:ext cx="1883100" cy="1575600"/>
          </a:xfrm>
          <a:prstGeom prst="rect">
            <a:avLst/>
          </a:prstGeom>
          <a:noFill/>
          <a:ln>
            <a:noFill/>
          </a:ln>
        </p:spPr>
        <p:txBody>
          <a:bodyPr anchorCtr="0" anchor="t" bIns="91425" lIns="91425" spcFirstLastPara="1" rIns="91425" wrap="square" tIns="91425">
            <a:spAutoFit/>
          </a:bodyPr>
          <a:lstStyle/>
          <a:p>
            <a:pPr indent="0" lvl="0" marL="0" rtl="0" algn="l">
              <a:lnSpc>
                <a:spcPct val="134000"/>
              </a:lnSpc>
              <a:spcBef>
                <a:spcPts val="0"/>
              </a:spcBef>
              <a:spcAft>
                <a:spcPts val="0"/>
              </a:spcAft>
              <a:buNone/>
            </a:pPr>
            <a:r>
              <a:rPr lang="de" sz="1800">
                <a:solidFill>
                  <a:srgbClr val="202124"/>
                </a:solidFill>
                <a:highlight>
                  <a:srgbClr val="FFFFFF"/>
                </a:highlight>
              </a:rPr>
              <a:t>Fear, Uncertainty and Doubt</a:t>
            </a:r>
            <a:endParaRPr sz="1800">
              <a:solidFill>
                <a:srgbClr val="202124"/>
              </a:solidFill>
              <a:highlight>
                <a:srgbClr val="FFFFFF"/>
              </a:highlight>
            </a:endParaRPr>
          </a:p>
          <a:p>
            <a:pPr indent="0" lvl="0" marL="0" rtl="0" algn="ctr">
              <a:lnSpc>
                <a:spcPct val="115000"/>
              </a:lnSpc>
              <a:spcBef>
                <a:spcPts val="0"/>
              </a:spcBef>
              <a:spcAft>
                <a:spcPts val="1200"/>
              </a:spcAft>
              <a:buNone/>
            </a:pPr>
            <a:r>
              <a:t/>
            </a:r>
            <a:endParaRPr sz="1800">
              <a:solidFill>
                <a:schemeClr val="dk1"/>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6"/>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de"/>
              <a:t>HOHER ENERGIEVERBRAUCH</a:t>
            </a:r>
            <a:endParaRPr/>
          </a:p>
        </p:txBody>
      </p:sp>
      <p:sp>
        <p:nvSpPr>
          <p:cNvPr id="294" name="Google Shape;294;p4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de" sz="1200">
                <a:solidFill>
                  <a:srgbClr val="374151"/>
                </a:solidFill>
                <a:highlight>
                  <a:srgbClr val="F7F7F8"/>
                </a:highlight>
                <a:latin typeface="Roboto"/>
                <a:ea typeface="Roboto"/>
                <a:cs typeface="Roboto"/>
                <a:sym typeface="Roboto"/>
              </a:rPr>
              <a:t>Der Energieverbrauch von Bitcoin ist hoch, aber er muss im Kontext betrachtet werden. Studien zeigen, dass traditionelle Banken und das Finanzsystem insgesamt viel mehr Energie verbrauchen als Bitcoin.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7"/>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de"/>
              <a:t>KRIMINALITÄT</a:t>
            </a:r>
            <a:endParaRPr/>
          </a:p>
        </p:txBody>
      </p:sp>
      <p:sp>
        <p:nvSpPr>
          <p:cNvPr id="300" name="Google Shape;300;p47"/>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de" sz="1200">
                <a:solidFill>
                  <a:srgbClr val="374151"/>
                </a:solidFill>
                <a:highlight>
                  <a:srgbClr val="F7F7F8"/>
                </a:highlight>
                <a:latin typeface="Roboto"/>
                <a:ea typeface="Roboto"/>
                <a:cs typeface="Roboto"/>
                <a:sym typeface="Roboto"/>
              </a:rPr>
              <a:t>Untersuchungen haben ergeben, dass der Anteil von Bitcoin-Transaktionen im Zusammenhang mit illegalen Aktivitäten im Laufe der Jahre gesunken ist und nur einen sehr kleinen Prozentsatz ausmacht (weniger als 1%).</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8"/>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de"/>
              <a:t>VOLATILITÄT</a:t>
            </a:r>
            <a:endParaRPr/>
          </a:p>
        </p:txBody>
      </p:sp>
      <p:sp>
        <p:nvSpPr>
          <p:cNvPr id="306" name="Google Shape;306;p48"/>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de" sz="1200">
                <a:solidFill>
                  <a:srgbClr val="374151"/>
                </a:solidFill>
                <a:highlight>
                  <a:srgbClr val="F7F7F8"/>
                </a:highlight>
                <a:latin typeface="Roboto"/>
                <a:ea typeface="Roboto"/>
                <a:cs typeface="Roboto"/>
                <a:sym typeface="Roboto"/>
              </a:rPr>
              <a:t>Während Bitcoin volatil ist, haben Studien gezeigt, dass die Volatilität im Laufe der Zeit abnimmt, und institutionelle Investoren tragen zur Stabilisierung bei.</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de"/>
              <a:t>FEHLENDE REGULIERUNG</a:t>
            </a:r>
            <a:endParaRPr/>
          </a:p>
        </p:txBody>
      </p:sp>
      <p:sp>
        <p:nvSpPr>
          <p:cNvPr id="312" name="Google Shape;312;p4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lnSpc>
                <a:spcPct val="134000"/>
              </a:lnSpc>
              <a:spcBef>
                <a:spcPts val="0"/>
              </a:spcBef>
              <a:spcAft>
                <a:spcPts val="0"/>
              </a:spcAft>
              <a:buNone/>
            </a:pPr>
            <a:r>
              <a:rPr lang="de" sz="1200">
                <a:solidFill>
                  <a:srgbClr val="374151"/>
                </a:solidFill>
                <a:highlight>
                  <a:srgbClr val="F7F7F8"/>
                </a:highlight>
                <a:latin typeface="Roboto"/>
                <a:ea typeface="Roboto"/>
                <a:cs typeface="Roboto"/>
                <a:sym typeface="Roboto"/>
              </a:rPr>
              <a:t>Einige Länder haben spezifische Bitcoin-Regulierungen eingeführt, und es gibt weltweit Bemühungen, regulatorische Rahmenbedingungen für Kryptowährungen zu schaffen.</a:t>
            </a:r>
            <a:endParaRPr>
              <a:solidFill>
                <a:srgbClr val="202124"/>
              </a:solidFill>
              <a:highlight>
                <a:srgbClr val="FFFFFF"/>
              </a:highlight>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0"/>
          <p:cNvSpPr txBox="1"/>
          <p:nvPr>
            <p:ph type="title"/>
          </p:nvPr>
        </p:nvSpPr>
        <p:spPr>
          <a:xfrm>
            <a:off x="265500" y="929275"/>
            <a:ext cx="4152600" cy="1786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de"/>
              <a:t>SICHERHEITSBEDENKEN</a:t>
            </a:r>
            <a:endParaRPr/>
          </a:p>
        </p:txBody>
      </p:sp>
      <p:sp>
        <p:nvSpPr>
          <p:cNvPr id="318" name="Google Shape;318;p50"/>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de" sz="1200">
                <a:solidFill>
                  <a:srgbClr val="374151"/>
                </a:solidFill>
                <a:highlight>
                  <a:srgbClr val="F7F7F8"/>
                </a:highlight>
                <a:latin typeface="Roboto"/>
                <a:ea typeface="Roboto"/>
                <a:cs typeface="Roboto"/>
                <a:sym typeface="Roboto"/>
              </a:rPr>
              <a:t>Bitcoin verwendet robuste Kryptografie und hat in den letzten Jahren nur wenige Sicherheitsverletzungen erlebt. Die Blockchain-Technologie selbst gilt als sicher.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1"/>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de"/>
              <a:t>UMWELTSCHÄDEN</a:t>
            </a:r>
            <a:endParaRPr/>
          </a:p>
        </p:txBody>
      </p:sp>
      <p:sp>
        <p:nvSpPr>
          <p:cNvPr id="324" name="Google Shape;324;p5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de" sz="1200">
                <a:solidFill>
                  <a:srgbClr val="374151"/>
                </a:solidFill>
                <a:highlight>
                  <a:srgbClr val="F7F7F8"/>
                </a:highlight>
                <a:latin typeface="Roboto"/>
                <a:ea typeface="Roboto"/>
                <a:cs typeface="Roboto"/>
                <a:sym typeface="Roboto"/>
              </a:rPr>
              <a:t>Studien haben gezeigt, dass der ökologische Fußabdruck von Bitcoin im Vergleich zu traditionellen Finanzsystemen relativ gering ist. Bitcoin verwendet außerdem immer die günstigste Energie, somit zum Großteil die erneuerbaren Engergien und fördert diese sogar damit.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ctrTitle"/>
          </p:nvPr>
        </p:nvSpPr>
        <p:spPr>
          <a:xfrm>
            <a:off x="3044700" y="1444250"/>
            <a:ext cx="3156900" cy="153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de"/>
              <a:t>GELDGESCHICHTE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2"/>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de"/>
              <a:t>MANGELNDE SKALIERBARKEIT</a:t>
            </a:r>
            <a:endParaRPr/>
          </a:p>
        </p:txBody>
      </p:sp>
      <p:sp>
        <p:nvSpPr>
          <p:cNvPr id="330" name="Google Shape;330;p52"/>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lnSpc>
                <a:spcPct val="134000"/>
              </a:lnSpc>
              <a:spcBef>
                <a:spcPts val="0"/>
              </a:spcBef>
              <a:spcAft>
                <a:spcPts val="0"/>
              </a:spcAft>
              <a:buNone/>
            </a:pPr>
            <a:r>
              <a:rPr lang="de" sz="1200">
                <a:solidFill>
                  <a:srgbClr val="374151"/>
                </a:solidFill>
                <a:highlight>
                  <a:srgbClr val="F7F7F8"/>
                </a:highlight>
                <a:latin typeface="Roboto"/>
                <a:ea typeface="Roboto"/>
                <a:cs typeface="Roboto"/>
                <a:sym typeface="Roboto"/>
              </a:rPr>
              <a:t>Technische Entwicklungen wie das Lightning Netzwerk sollen die Skalierbarkeit von Bitcoin verbessern und mehr Transaktionen pro Sekunde ermöglichen und tun dies schon heute sehr gut.</a:t>
            </a:r>
            <a:endParaRPr>
              <a:solidFill>
                <a:srgbClr val="202124"/>
              </a:solidFill>
              <a:highlight>
                <a:srgbClr val="FFFFFF"/>
              </a:highlight>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3"/>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de"/>
              <a:t>VERWENDUNG FÜR SPEKULATION</a:t>
            </a:r>
            <a:endParaRPr/>
          </a:p>
        </p:txBody>
      </p:sp>
      <p:sp>
        <p:nvSpPr>
          <p:cNvPr id="336" name="Google Shape;336;p5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de" sz="1200">
                <a:solidFill>
                  <a:srgbClr val="374151"/>
                </a:solidFill>
                <a:highlight>
                  <a:srgbClr val="F7F7F8"/>
                </a:highlight>
                <a:latin typeface="Roboto"/>
                <a:ea typeface="Roboto"/>
                <a:cs typeface="Roboto"/>
                <a:sym typeface="Roboto"/>
              </a:rPr>
              <a:t>Während Bitcoin als Spekulationsvermögen weit verbreitet ist, wird es auch zunehmend als Zahlungsmittel akzeptiert und verbreitet sich besonders in Entwicklungsländern.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4"/>
          <p:cNvSpPr txBox="1"/>
          <p:nvPr>
            <p:ph type="title"/>
          </p:nvPr>
        </p:nvSpPr>
        <p:spPr>
          <a:xfrm>
            <a:off x="990250" y="1370887"/>
            <a:ext cx="7596600" cy="2191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de"/>
              <a:t>Bitcoin ist somit die Antwort auf die Geldgeschichte </a:t>
            </a:r>
            <a:r>
              <a:rPr lang="de"/>
              <a:t>und</a:t>
            </a:r>
            <a:r>
              <a:rPr lang="de"/>
              <a:t> die wohl mit bedeutendste Erfindung unserer Zeit.</a:t>
            </a:r>
            <a:endParaRPr/>
          </a:p>
        </p:txBody>
      </p:sp>
      <p:sp>
        <p:nvSpPr>
          <p:cNvPr id="342" name="Google Shape;342;p54"/>
          <p:cNvSpPr txBox="1"/>
          <p:nvPr/>
        </p:nvSpPr>
        <p:spPr>
          <a:xfrm>
            <a:off x="289725" y="208225"/>
            <a:ext cx="1068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100">
                <a:solidFill>
                  <a:srgbClr val="999999"/>
                </a:solidFill>
                <a:latin typeface="Open Sans"/>
                <a:ea typeface="Open Sans"/>
                <a:cs typeface="Open Sans"/>
                <a:sym typeface="Open Sans"/>
              </a:rPr>
              <a:t>FREIHEIT</a:t>
            </a:r>
            <a:endParaRPr sz="1100">
              <a:solidFill>
                <a:srgbClr val="999999"/>
              </a:solidFill>
              <a:latin typeface="Open Sans"/>
              <a:ea typeface="Open Sans"/>
              <a:cs typeface="Open Sans"/>
              <a:sym typeface="Open Sans"/>
            </a:endParaRPr>
          </a:p>
        </p:txBody>
      </p:sp>
      <p:sp>
        <p:nvSpPr>
          <p:cNvPr id="343" name="Google Shape;343;p54"/>
          <p:cNvSpPr txBox="1"/>
          <p:nvPr/>
        </p:nvSpPr>
        <p:spPr>
          <a:xfrm>
            <a:off x="7250350" y="4208350"/>
            <a:ext cx="1440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100">
                <a:solidFill>
                  <a:srgbClr val="999999"/>
                </a:solidFill>
                <a:latin typeface="Open Sans"/>
                <a:ea typeface="Open Sans"/>
                <a:cs typeface="Open Sans"/>
                <a:sym typeface="Open Sans"/>
              </a:rPr>
              <a:t>PLANBARKEIT</a:t>
            </a:r>
            <a:endParaRPr sz="1100">
              <a:solidFill>
                <a:srgbClr val="999999"/>
              </a:solidFill>
              <a:latin typeface="Open Sans"/>
              <a:ea typeface="Open Sans"/>
              <a:cs typeface="Open Sans"/>
              <a:sym typeface="Open Sans"/>
            </a:endParaRPr>
          </a:p>
        </p:txBody>
      </p:sp>
      <p:sp>
        <p:nvSpPr>
          <p:cNvPr id="344" name="Google Shape;344;p54"/>
          <p:cNvSpPr txBox="1"/>
          <p:nvPr/>
        </p:nvSpPr>
        <p:spPr>
          <a:xfrm>
            <a:off x="4154025" y="608425"/>
            <a:ext cx="182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a:latin typeface="Open Sans"/>
                <a:ea typeface="Open Sans"/>
                <a:cs typeface="Open Sans"/>
                <a:sym typeface="Open Sans"/>
              </a:rPr>
              <a:t>ZEITPRÄFERENZ</a:t>
            </a:r>
            <a:endParaRPr>
              <a:latin typeface="Open Sans"/>
              <a:ea typeface="Open Sans"/>
              <a:cs typeface="Open Sans"/>
              <a:sym typeface="Open Sans"/>
            </a:endParaRPr>
          </a:p>
        </p:txBody>
      </p:sp>
      <p:sp>
        <p:nvSpPr>
          <p:cNvPr id="345" name="Google Shape;345;p54"/>
          <p:cNvSpPr txBox="1"/>
          <p:nvPr/>
        </p:nvSpPr>
        <p:spPr>
          <a:xfrm>
            <a:off x="2829200" y="3672350"/>
            <a:ext cx="281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a:latin typeface="Open Sans"/>
                <a:ea typeface="Open Sans"/>
                <a:cs typeface="Open Sans"/>
                <a:sym typeface="Open Sans"/>
              </a:rPr>
              <a:t>GENERATIONSÜBERGREIFEND</a:t>
            </a:r>
            <a:endParaRPr>
              <a:latin typeface="Open Sans"/>
              <a:ea typeface="Open Sans"/>
              <a:cs typeface="Open Sans"/>
              <a:sym typeface="Open Sans"/>
            </a:endParaRPr>
          </a:p>
        </p:txBody>
      </p:sp>
      <p:sp>
        <p:nvSpPr>
          <p:cNvPr id="346" name="Google Shape;346;p54"/>
          <p:cNvSpPr txBox="1"/>
          <p:nvPr/>
        </p:nvSpPr>
        <p:spPr>
          <a:xfrm>
            <a:off x="1210150" y="860425"/>
            <a:ext cx="182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a:latin typeface="Open Sans"/>
                <a:ea typeface="Open Sans"/>
                <a:cs typeface="Open Sans"/>
                <a:sym typeface="Open Sans"/>
              </a:rPr>
              <a:t>DEFLATIONÄR</a:t>
            </a:r>
            <a:endParaRPr>
              <a:latin typeface="Open Sans"/>
              <a:ea typeface="Open Sans"/>
              <a:cs typeface="Open Sans"/>
              <a:sym typeface="Open Sans"/>
            </a:endParaRPr>
          </a:p>
        </p:txBody>
      </p:sp>
      <p:sp>
        <p:nvSpPr>
          <p:cNvPr id="347" name="Google Shape;347;p54"/>
          <p:cNvSpPr txBox="1"/>
          <p:nvPr/>
        </p:nvSpPr>
        <p:spPr>
          <a:xfrm>
            <a:off x="6443050" y="860425"/>
            <a:ext cx="1821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100">
                <a:latin typeface="Open Sans"/>
                <a:ea typeface="Open Sans"/>
                <a:cs typeface="Open Sans"/>
                <a:sym typeface="Open Sans"/>
              </a:rPr>
              <a:t>CODE</a:t>
            </a:r>
            <a:endParaRPr sz="1100">
              <a:latin typeface="Open Sans"/>
              <a:ea typeface="Open Sans"/>
              <a:cs typeface="Open Sans"/>
              <a:sym typeface="Open Sans"/>
            </a:endParaRPr>
          </a:p>
        </p:txBody>
      </p:sp>
      <p:sp>
        <p:nvSpPr>
          <p:cNvPr id="348" name="Google Shape;348;p54"/>
          <p:cNvSpPr txBox="1"/>
          <p:nvPr/>
        </p:nvSpPr>
        <p:spPr>
          <a:xfrm>
            <a:off x="7412575" y="2021225"/>
            <a:ext cx="182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a:latin typeface="Open Sans"/>
                <a:ea typeface="Open Sans"/>
                <a:cs typeface="Open Sans"/>
                <a:sym typeface="Open Sans"/>
              </a:rPr>
              <a:t>EVOLUTION</a:t>
            </a:r>
            <a:endParaRPr>
              <a:latin typeface="Open Sans"/>
              <a:ea typeface="Open Sans"/>
              <a:cs typeface="Open Sans"/>
              <a:sym typeface="Open Sans"/>
            </a:endParaRPr>
          </a:p>
        </p:txBody>
      </p:sp>
      <p:sp>
        <p:nvSpPr>
          <p:cNvPr id="349" name="Google Shape;349;p54"/>
          <p:cNvSpPr txBox="1"/>
          <p:nvPr/>
        </p:nvSpPr>
        <p:spPr>
          <a:xfrm>
            <a:off x="2747725" y="360625"/>
            <a:ext cx="1821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100">
                <a:latin typeface="Open Sans"/>
                <a:ea typeface="Open Sans"/>
                <a:cs typeface="Open Sans"/>
                <a:sym typeface="Open Sans"/>
              </a:rPr>
              <a:t>ORGANISMUS</a:t>
            </a:r>
            <a:endParaRPr sz="1100">
              <a:latin typeface="Open Sans"/>
              <a:ea typeface="Open Sans"/>
              <a:cs typeface="Open Sans"/>
              <a:sym typeface="Open Sans"/>
            </a:endParaRPr>
          </a:p>
        </p:txBody>
      </p:sp>
      <p:sp>
        <p:nvSpPr>
          <p:cNvPr id="350" name="Google Shape;350;p54"/>
          <p:cNvSpPr txBox="1"/>
          <p:nvPr/>
        </p:nvSpPr>
        <p:spPr>
          <a:xfrm>
            <a:off x="583925" y="4208350"/>
            <a:ext cx="2485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100">
                <a:solidFill>
                  <a:srgbClr val="999999"/>
                </a:solidFill>
                <a:latin typeface="Open Sans"/>
                <a:ea typeface="Open Sans"/>
                <a:cs typeface="Open Sans"/>
                <a:sym typeface="Open Sans"/>
              </a:rPr>
              <a:t>MAGIC INTERNET MONEY</a:t>
            </a:r>
            <a:endParaRPr sz="1100">
              <a:solidFill>
                <a:srgbClr val="999999"/>
              </a:solidFill>
              <a:latin typeface="Open Sans"/>
              <a:ea typeface="Open Sans"/>
              <a:cs typeface="Open Sans"/>
              <a:sym typeface="Open Sans"/>
            </a:endParaRPr>
          </a:p>
        </p:txBody>
      </p:sp>
      <p:sp>
        <p:nvSpPr>
          <p:cNvPr id="351" name="Google Shape;351;p54"/>
          <p:cNvSpPr txBox="1"/>
          <p:nvPr/>
        </p:nvSpPr>
        <p:spPr>
          <a:xfrm>
            <a:off x="4922050" y="4336950"/>
            <a:ext cx="1821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100">
                <a:solidFill>
                  <a:srgbClr val="999999"/>
                </a:solidFill>
                <a:latin typeface="Open Sans"/>
                <a:ea typeface="Open Sans"/>
                <a:cs typeface="Open Sans"/>
                <a:sym typeface="Open Sans"/>
              </a:rPr>
              <a:t>TEILBAR</a:t>
            </a:r>
            <a:endParaRPr sz="1100">
              <a:solidFill>
                <a:srgbClr val="999999"/>
              </a:solidFill>
              <a:latin typeface="Open Sans"/>
              <a:ea typeface="Open Sans"/>
              <a:cs typeface="Open Sans"/>
              <a:sym typeface="Open Sans"/>
            </a:endParaRPr>
          </a:p>
        </p:txBody>
      </p:sp>
      <p:sp>
        <p:nvSpPr>
          <p:cNvPr id="352" name="Google Shape;352;p54"/>
          <p:cNvSpPr txBox="1"/>
          <p:nvPr/>
        </p:nvSpPr>
        <p:spPr>
          <a:xfrm>
            <a:off x="7195250" y="3081825"/>
            <a:ext cx="1821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200">
                <a:latin typeface="Open Sans"/>
                <a:ea typeface="Open Sans"/>
                <a:cs typeface="Open Sans"/>
                <a:sym typeface="Open Sans"/>
              </a:rPr>
              <a:t>JEDER IST GLEICH</a:t>
            </a:r>
            <a:endParaRPr sz="1200">
              <a:latin typeface="Open Sans"/>
              <a:ea typeface="Open Sans"/>
              <a:cs typeface="Open Sans"/>
              <a:sym typeface="Open Sans"/>
            </a:endParaRPr>
          </a:p>
        </p:txBody>
      </p:sp>
      <p:sp>
        <p:nvSpPr>
          <p:cNvPr id="353" name="Google Shape;353;p54"/>
          <p:cNvSpPr txBox="1"/>
          <p:nvPr/>
        </p:nvSpPr>
        <p:spPr>
          <a:xfrm>
            <a:off x="212950" y="1333438"/>
            <a:ext cx="281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a:latin typeface="Open Sans"/>
                <a:ea typeface="Open Sans"/>
                <a:cs typeface="Open Sans"/>
                <a:sym typeface="Open Sans"/>
              </a:rPr>
              <a:t>ZEIT</a:t>
            </a:r>
            <a:endParaRPr>
              <a:latin typeface="Open Sans"/>
              <a:ea typeface="Open Sans"/>
              <a:cs typeface="Open Sans"/>
              <a:sym typeface="Open Sans"/>
            </a:endParaRPr>
          </a:p>
        </p:txBody>
      </p:sp>
      <p:sp>
        <p:nvSpPr>
          <p:cNvPr id="354" name="Google Shape;354;p54"/>
          <p:cNvSpPr txBox="1"/>
          <p:nvPr/>
        </p:nvSpPr>
        <p:spPr>
          <a:xfrm>
            <a:off x="3661350" y="1083538"/>
            <a:ext cx="182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a:solidFill>
                  <a:srgbClr val="999999"/>
                </a:solidFill>
                <a:latin typeface="Open Sans"/>
                <a:ea typeface="Open Sans"/>
                <a:cs typeface="Open Sans"/>
                <a:sym typeface="Open Sans"/>
              </a:rPr>
              <a:t>ENERGIE</a:t>
            </a:r>
            <a:endParaRPr>
              <a:solidFill>
                <a:srgbClr val="999999"/>
              </a:solidFill>
              <a:latin typeface="Open Sans"/>
              <a:ea typeface="Open Sans"/>
              <a:cs typeface="Open Sans"/>
              <a:sym typeface="Open Sans"/>
            </a:endParaRPr>
          </a:p>
        </p:txBody>
      </p:sp>
      <p:sp>
        <p:nvSpPr>
          <p:cNvPr id="355" name="Google Shape;355;p54"/>
          <p:cNvSpPr txBox="1"/>
          <p:nvPr/>
        </p:nvSpPr>
        <p:spPr>
          <a:xfrm>
            <a:off x="2857750" y="4471287"/>
            <a:ext cx="1557300" cy="36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200">
                <a:solidFill>
                  <a:srgbClr val="999999"/>
                </a:solidFill>
                <a:latin typeface="Open Sans"/>
                <a:ea typeface="Open Sans"/>
                <a:cs typeface="Open Sans"/>
                <a:sym typeface="Open Sans"/>
              </a:rPr>
              <a:t>INFORMATION</a:t>
            </a:r>
            <a:endParaRPr sz="1200">
              <a:solidFill>
                <a:srgbClr val="999999"/>
              </a:solidFill>
              <a:latin typeface="Open Sans"/>
              <a:ea typeface="Open Sans"/>
              <a:cs typeface="Open Sans"/>
              <a:sym typeface="Open Sans"/>
            </a:endParaRPr>
          </a:p>
        </p:txBody>
      </p:sp>
      <p:sp>
        <p:nvSpPr>
          <p:cNvPr id="356" name="Google Shape;356;p54"/>
          <p:cNvSpPr txBox="1"/>
          <p:nvPr/>
        </p:nvSpPr>
        <p:spPr>
          <a:xfrm>
            <a:off x="5958725" y="126738"/>
            <a:ext cx="182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a:solidFill>
                  <a:srgbClr val="999999"/>
                </a:solidFill>
                <a:latin typeface="Open Sans"/>
                <a:ea typeface="Open Sans"/>
                <a:cs typeface="Open Sans"/>
                <a:sym typeface="Open Sans"/>
              </a:rPr>
              <a:t>ARBEIT</a:t>
            </a:r>
            <a:endParaRPr>
              <a:solidFill>
                <a:srgbClr val="999999"/>
              </a:solidFill>
              <a:latin typeface="Open Sans"/>
              <a:ea typeface="Open Sans"/>
              <a:cs typeface="Open Sans"/>
              <a:sym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5"/>
          <p:cNvSpPr txBox="1"/>
          <p:nvPr>
            <p:ph idx="1" type="body"/>
          </p:nvPr>
        </p:nvSpPr>
        <p:spPr>
          <a:xfrm>
            <a:off x="995875" y="1655618"/>
            <a:ext cx="7101600" cy="9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Besuche gerne meine Website </a:t>
            </a:r>
            <a:r>
              <a:rPr lang="de">
                <a:solidFill>
                  <a:schemeClr val="lt1"/>
                </a:solidFill>
                <a:highlight>
                  <a:srgbClr val="FF9900"/>
                </a:highlight>
              </a:rPr>
              <a:t>bitcoin-lernen.de</a:t>
            </a:r>
            <a:r>
              <a:rPr lang="de"/>
              <a:t> für weitere Infos</a:t>
            </a:r>
            <a:endParaRPr/>
          </a:p>
          <a:p>
            <a:pPr indent="0" lvl="0" marL="0" rtl="0" algn="l">
              <a:spcBef>
                <a:spcPts val="1200"/>
              </a:spcBef>
              <a:spcAft>
                <a:spcPts val="1200"/>
              </a:spcAft>
              <a:buNone/>
            </a:pPr>
            <a:r>
              <a:rPr lang="de"/>
              <a:t>oder benutze den Code </a:t>
            </a:r>
            <a:r>
              <a:rPr lang="de">
                <a:solidFill>
                  <a:srgbClr val="4A86E8"/>
                </a:solidFill>
              </a:rPr>
              <a:t>LERNEN</a:t>
            </a:r>
            <a:r>
              <a:rPr lang="de"/>
              <a:t> für </a:t>
            </a:r>
            <a:r>
              <a:rPr lang="de">
                <a:solidFill>
                  <a:srgbClr val="4A86E8"/>
                </a:solidFill>
              </a:rPr>
              <a:t>RELAI</a:t>
            </a:r>
            <a:r>
              <a:rPr lang="de"/>
              <a:t> und bekomme Rabatt  </a:t>
            </a:r>
            <a:r>
              <a:rPr lang="de" sz="1500">
                <a:solidFill>
                  <a:srgbClr val="1A0DAB"/>
                </a:solidFill>
                <a:highlight>
                  <a:srgbClr val="FFFFFF"/>
                </a:highlight>
                <a:uFill>
                  <a:noFill/>
                </a:uFill>
                <a:latin typeface="Arial"/>
                <a:ea typeface="Arial"/>
                <a:cs typeface="Arial"/>
                <a:sym typeface="Arial"/>
                <a:hlinkClick r:id="rId3">
                  <a:extLst>
                    <a:ext uri="{A12FA001-AC4F-418D-AE19-62706E023703}">
                      <ahyp:hlinkClr val="tx"/>
                    </a:ext>
                  </a:extLst>
                </a:hlinkClick>
              </a:rPr>
              <a:t>🎉</a:t>
            </a:r>
            <a:endParaRPr/>
          </a:p>
        </p:txBody>
      </p:sp>
      <p:sp>
        <p:nvSpPr>
          <p:cNvPr id="362" name="Google Shape;362;p55"/>
          <p:cNvSpPr txBox="1"/>
          <p:nvPr>
            <p:ph type="title"/>
          </p:nvPr>
        </p:nvSpPr>
        <p:spPr>
          <a:xfrm>
            <a:off x="995869" y="834775"/>
            <a:ext cx="72504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de" sz="5000"/>
              <a:t>DANKE!</a:t>
            </a:r>
            <a:endParaRPr sz="5000"/>
          </a:p>
        </p:txBody>
      </p:sp>
      <p:sp>
        <p:nvSpPr>
          <p:cNvPr id="363" name="Google Shape;363;p55"/>
          <p:cNvSpPr txBox="1"/>
          <p:nvPr>
            <p:ph idx="1" type="body"/>
          </p:nvPr>
        </p:nvSpPr>
        <p:spPr>
          <a:xfrm>
            <a:off x="1745700" y="4587443"/>
            <a:ext cx="7101600" cy="978900"/>
          </a:xfrm>
          <a:prstGeom prst="rect">
            <a:avLst/>
          </a:prstGeom>
        </p:spPr>
        <p:txBody>
          <a:bodyPr anchorCtr="0" anchor="t" bIns="91425" lIns="91425" spcFirstLastPara="1" rIns="91425" wrap="square" tIns="91425">
            <a:normAutofit/>
          </a:bodyPr>
          <a:lstStyle/>
          <a:p>
            <a:pPr indent="0" lvl="0" marL="0" rtl="0" algn="r">
              <a:spcBef>
                <a:spcPts val="0"/>
              </a:spcBef>
              <a:spcAft>
                <a:spcPts val="1200"/>
              </a:spcAft>
              <a:buNone/>
            </a:pPr>
            <a:r>
              <a:rPr lang="de"/>
              <a:t>von Moritz Piehler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de"/>
              <a:t>Tausch mit Waren</a:t>
            </a:r>
            <a:endParaRPr/>
          </a:p>
        </p:txBody>
      </p:sp>
      <p:pic>
        <p:nvPicPr>
          <p:cNvPr id="92" name="Google Shape;92;p17"/>
          <p:cNvPicPr preferRelativeResize="0"/>
          <p:nvPr/>
        </p:nvPicPr>
        <p:blipFill>
          <a:blip r:embed="rId3">
            <a:alphaModFix/>
          </a:blip>
          <a:stretch>
            <a:fillRect/>
          </a:stretch>
        </p:blipFill>
        <p:spPr>
          <a:xfrm>
            <a:off x="1244300" y="1364119"/>
            <a:ext cx="2313996" cy="1700569"/>
          </a:xfrm>
          <a:prstGeom prst="rect">
            <a:avLst/>
          </a:prstGeom>
          <a:noFill/>
          <a:ln>
            <a:noFill/>
          </a:ln>
        </p:spPr>
      </p:pic>
      <p:pic>
        <p:nvPicPr>
          <p:cNvPr id="93" name="Google Shape;93;p17"/>
          <p:cNvPicPr preferRelativeResize="0"/>
          <p:nvPr/>
        </p:nvPicPr>
        <p:blipFill>
          <a:blip r:embed="rId4">
            <a:alphaModFix/>
          </a:blip>
          <a:stretch>
            <a:fillRect/>
          </a:stretch>
        </p:blipFill>
        <p:spPr>
          <a:xfrm>
            <a:off x="5428895" y="1311300"/>
            <a:ext cx="2765305" cy="2032253"/>
          </a:xfrm>
          <a:prstGeom prst="rect">
            <a:avLst/>
          </a:prstGeom>
          <a:noFill/>
          <a:ln>
            <a:noFill/>
          </a:ln>
        </p:spPr>
      </p:pic>
      <p:sp>
        <p:nvSpPr>
          <p:cNvPr id="94" name="Google Shape;94;p17"/>
          <p:cNvSpPr/>
          <p:nvPr/>
        </p:nvSpPr>
        <p:spPr>
          <a:xfrm>
            <a:off x="4147643" y="2061929"/>
            <a:ext cx="951300" cy="1698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95" name="Google Shape;95;p17"/>
          <p:cNvSpPr/>
          <p:nvPr/>
        </p:nvSpPr>
        <p:spPr>
          <a:xfrm rot="10800000">
            <a:off x="4147567" y="2302340"/>
            <a:ext cx="951300" cy="1698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96" name="Google Shape;96;p17"/>
          <p:cNvSpPr txBox="1"/>
          <p:nvPr/>
        </p:nvSpPr>
        <p:spPr>
          <a:xfrm>
            <a:off x="2584294" y="3849473"/>
            <a:ext cx="42135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lang="de" sz="1200">
                <a:solidFill>
                  <a:schemeClr val="dk1"/>
                </a:solidFill>
                <a:latin typeface="Open Sans"/>
                <a:ea typeface="Open Sans"/>
                <a:cs typeface="Open Sans"/>
                <a:sym typeface="Open Sans"/>
              </a:rPr>
              <a:t>keine Planbarkeit, Ansparmöglichkeit und kein einfacher internationaler Handel usw..</a:t>
            </a:r>
            <a:endParaRPr>
              <a:latin typeface="Open Sans"/>
              <a:ea typeface="Open Sans"/>
              <a:cs typeface="Open Sans"/>
              <a:sym typeface="Open Sans"/>
            </a:endParaRPr>
          </a:p>
        </p:txBody>
      </p:sp>
      <p:sp>
        <p:nvSpPr>
          <p:cNvPr id="97" name="Google Shape;97;p17"/>
          <p:cNvSpPr txBox="1"/>
          <p:nvPr/>
        </p:nvSpPr>
        <p:spPr>
          <a:xfrm>
            <a:off x="3902250" y="2688991"/>
            <a:ext cx="14418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de" sz="1200">
                <a:solidFill>
                  <a:schemeClr val="dk1"/>
                </a:solidFill>
                <a:latin typeface="Open Sans"/>
                <a:ea typeface="Open Sans"/>
                <a:cs typeface="Open Sans"/>
                <a:sym typeface="Open Sans"/>
              </a:rPr>
              <a:t>nicht effizient</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555600"/>
            <a:ext cx="39525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de"/>
              <a:t>etwas besser wären schon..</a:t>
            </a:r>
            <a:endParaRPr/>
          </a:p>
        </p:txBody>
      </p:sp>
      <p:sp>
        <p:nvSpPr>
          <p:cNvPr id="103" name="Google Shape;103;p18"/>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de"/>
              <a:t>Pflanzensamen, Gewürze, Salz oder Zucker zu tauschen</a:t>
            </a:r>
            <a:endParaRPr/>
          </a:p>
        </p:txBody>
      </p:sp>
      <p:pic>
        <p:nvPicPr>
          <p:cNvPr id="104" name="Google Shape;104;p18"/>
          <p:cNvPicPr preferRelativeResize="0"/>
          <p:nvPr/>
        </p:nvPicPr>
        <p:blipFill>
          <a:blip r:embed="rId3">
            <a:alphaModFix/>
          </a:blip>
          <a:stretch>
            <a:fillRect/>
          </a:stretch>
        </p:blipFill>
        <p:spPr>
          <a:xfrm>
            <a:off x="460250" y="2358900"/>
            <a:ext cx="1772325" cy="2110950"/>
          </a:xfrm>
          <a:prstGeom prst="rect">
            <a:avLst/>
          </a:prstGeom>
          <a:noFill/>
          <a:ln>
            <a:noFill/>
          </a:ln>
        </p:spPr>
      </p:pic>
      <p:pic>
        <p:nvPicPr>
          <p:cNvPr id="105" name="Google Shape;105;p18"/>
          <p:cNvPicPr preferRelativeResize="0"/>
          <p:nvPr/>
        </p:nvPicPr>
        <p:blipFill>
          <a:blip r:embed="rId4">
            <a:alphaModFix/>
          </a:blip>
          <a:stretch>
            <a:fillRect/>
          </a:stretch>
        </p:blipFill>
        <p:spPr>
          <a:xfrm>
            <a:off x="3518088" y="2799075"/>
            <a:ext cx="1368575" cy="1470550"/>
          </a:xfrm>
          <a:prstGeom prst="rect">
            <a:avLst/>
          </a:prstGeom>
          <a:noFill/>
          <a:ln>
            <a:noFill/>
          </a:ln>
        </p:spPr>
      </p:pic>
      <p:pic>
        <p:nvPicPr>
          <p:cNvPr id="106" name="Google Shape;106;p18"/>
          <p:cNvPicPr preferRelativeResize="0"/>
          <p:nvPr/>
        </p:nvPicPr>
        <p:blipFill>
          <a:blip r:embed="rId5">
            <a:alphaModFix/>
          </a:blip>
          <a:stretch>
            <a:fillRect/>
          </a:stretch>
        </p:blipFill>
        <p:spPr>
          <a:xfrm>
            <a:off x="6690412" y="2679101"/>
            <a:ext cx="1772325" cy="1710499"/>
          </a:xfrm>
          <a:prstGeom prst="rect">
            <a:avLst/>
          </a:prstGeom>
          <a:noFill/>
          <a:ln>
            <a:noFill/>
          </a:ln>
        </p:spPr>
      </p:pic>
      <p:pic>
        <p:nvPicPr>
          <p:cNvPr id="107" name="Google Shape;107;p18"/>
          <p:cNvPicPr preferRelativeResize="0"/>
          <p:nvPr/>
        </p:nvPicPr>
        <p:blipFill>
          <a:blip r:embed="rId6">
            <a:alphaModFix/>
          </a:blip>
          <a:stretch>
            <a:fillRect/>
          </a:stretch>
        </p:blipFill>
        <p:spPr>
          <a:xfrm>
            <a:off x="4211137" y="438200"/>
            <a:ext cx="2983428" cy="1869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168000" y="474125"/>
            <a:ext cx="2808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de"/>
              <a:t>Muscheln</a:t>
            </a:r>
            <a:endParaRPr/>
          </a:p>
        </p:txBody>
      </p:sp>
      <p:pic>
        <p:nvPicPr>
          <p:cNvPr id="113" name="Google Shape;113;p19"/>
          <p:cNvPicPr preferRelativeResize="0"/>
          <p:nvPr/>
        </p:nvPicPr>
        <p:blipFill>
          <a:blip r:embed="rId3">
            <a:alphaModFix/>
          </a:blip>
          <a:stretch>
            <a:fillRect/>
          </a:stretch>
        </p:blipFill>
        <p:spPr>
          <a:xfrm>
            <a:off x="3168000" y="1146913"/>
            <a:ext cx="2997125" cy="3708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68000" y="474125"/>
            <a:ext cx="2808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de"/>
              <a:t>Salz</a:t>
            </a:r>
            <a:endParaRPr/>
          </a:p>
        </p:txBody>
      </p:sp>
      <p:pic>
        <p:nvPicPr>
          <p:cNvPr id="119" name="Google Shape;119;p20"/>
          <p:cNvPicPr preferRelativeResize="0"/>
          <p:nvPr/>
        </p:nvPicPr>
        <p:blipFill>
          <a:blip r:embed="rId3">
            <a:alphaModFix/>
          </a:blip>
          <a:stretch>
            <a:fillRect/>
          </a:stretch>
        </p:blipFill>
        <p:spPr>
          <a:xfrm>
            <a:off x="1905436" y="1320500"/>
            <a:ext cx="5333124" cy="3341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68000" y="474125"/>
            <a:ext cx="2808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de"/>
              <a:t>Silber</a:t>
            </a:r>
            <a:endParaRPr/>
          </a:p>
        </p:txBody>
      </p:sp>
      <p:pic>
        <p:nvPicPr>
          <p:cNvPr id="125" name="Google Shape;125;p21"/>
          <p:cNvPicPr preferRelativeResize="0"/>
          <p:nvPr/>
        </p:nvPicPr>
        <p:blipFill>
          <a:blip r:embed="rId3">
            <a:alphaModFix/>
          </a:blip>
          <a:stretch>
            <a:fillRect/>
          </a:stretch>
        </p:blipFill>
        <p:spPr>
          <a:xfrm>
            <a:off x="2422397" y="1478350"/>
            <a:ext cx="4055449" cy="2392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